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Lst>
  <p:sldSz cy="7559675" cx="10080625"/>
  <p:notesSz cx="7559675" cy="10691800"/>
  <p:embeddedFontLst>
    <p:embeddedFont>
      <p:font typeface="Roboto"/>
      <p:regular r:id="rId105"/>
      <p:bold r:id="rId106"/>
      <p:italic r:id="rId107"/>
      <p:boldItalic r:id="rId108"/>
    </p:embeddedFont>
    <p:embeddedFont>
      <p:font typeface="Source Sans Pro Light"/>
      <p:regular r:id="rId109"/>
      <p:bold r:id="rId110"/>
      <p:italic r:id="rId111"/>
      <p:boldItalic r:id="rId112"/>
    </p:embeddedFont>
    <p:embeddedFont>
      <p:font typeface="Source Sans Pro SemiBold"/>
      <p:regular r:id="rId113"/>
      <p:bold r:id="rId114"/>
      <p:italic r:id="rId115"/>
      <p:boldItalic r:id="rId116"/>
    </p:embeddedFont>
    <p:embeddedFont>
      <p:font typeface="Montserrat"/>
      <p:regular r:id="rId117"/>
      <p:bold r:id="rId118"/>
      <p:italic r:id="rId119"/>
      <p:boldItalic r:id="rId120"/>
    </p:embeddedFont>
    <p:embeddedFont>
      <p:font typeface="Source Sans Pro Black"/>
      <p:bold r:id="rId121"/>
      <p:boldItalic r:id="rId122"/>
    </p:embeddedFont>
    <p:embeddedFont>
      <p:font typeface="Source Sans Pro"/>
      <p:regular r:id="rId123"/>
      <p:bold r:id="rId124"/>
      <p:italic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Roboto-italic.fntdata"/><Relationship Id="rId106" Type="http://schemas.openxmlformats.org/officeDocument/2006/relationships/font" Target="fonts/Roboto-bold.fntdata"/><Relationship Id="rId105" Type="http://schemas.openxmlformats.org/officeDocument/2006/relationships/font" Target="fonts/Roboto-regular.fntdata"/><Relationship Id="rId104" Type="http://schemas.openxmlformats.org/officeDocument/2006/relationships/slide" Target="slides/slide100.xml"/><Relationship Id="rId109" Type="http://schemas.openxmlformats.org/officeDocument/2006/relationships/font" Target="fonts/SourceSansProLight-regular.fntdata"/><Relationship Id="rId108" Type="http://schemas.openxmlformats.org/officeDocument/2006/relationships/font" Target="fonts/Roboto-bold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6" Type="http://schemas.openxmlformats.org/officeDocument/2006/relationships/font" Target="fonts/SourceSansPro-boldItalic.fntdata"/><Relationship Id="rId26" Type="http://schemas.openxmlformats.org/officeDocument/2006/relationships/slide" Target="slides/slide22.xml"/><Relationship Id="rId121" Type="http://schemas.openxmlformats.org/officeDocument/2006/relationships/font" Target="fonts/SourceSansProBlack-bold.fntdata"/><Relationship Id="rId25" Type="http://schemas.openxmlformats.org/officeDocument/2006/relationships/slide" Target="slides/slide21.xml"/><Relationship Id="rId120" Type="http://schemas.openxmlformats.org/officeDocument/2006/relationships/font" Target="fonts/Montserrat-boldItalic.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SourceSansPro-italic.fntdata"/><Relationship Id="rId29" Type="http://schemas.openxmlformats.org/officeDocument/2006/relationships/slide" Target="slides/slide25.xml"/><Relationship Id="rId124" Type="http://schemas.openxmlformats.org/officeDocument/2006/relationships/font" Target="fonts/SourceSansPro-bold.fntdata"/><Relationship Id="rId123" Type="http://schemas.openxmlformats.org/officeDocument/2006/relationships/font" Target="fonts/SourceSansPro-regular.fntdata"/><Relationship Id="rId122" Type="http://schemas.openxmlformats.org/officeDocument/2006/relationships/font" Target="fonts/SourceSansProBlack-boldItalic.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Montserrat-bold.fntdata"/><Relationship Id="rId117" Type="http://schemas.openxmlformats.org/officeDocument/2006/relationships/font" Target="fonts/Montserrat-regular.fntdata"/><Relationship Id="rId116" Type="http://schemas.openxmlformats.org/officeDocument/2006/relationships/font" Target="fonts/SourceSansProSemiBold-boldItalic.fntdata"/><Relationship Id="rId115" Type="http://schemas.openxmlformats.org/officeDocument/2006/relationships/font" Target="fonts/SourceSansProSemiBold-italic.fntdata"/><Relationship Id="rId119" Type="http://schemas.openxmlformats.org/officeDocument/2006/relationships/font" Target="fonts/Montserrat-italic.fntdata"/><Relationship Id="rId15" Type="http://schemas.openxmlformats.org/officeDocument/2006/relationships/slide" Target="slides/slide11.xml"/><Relationship Id="rId110" Type="http://schemas.openxmlformats.org/officeDocument/2006/relationships/font" Target="fonts/SourceSansProLight-bold.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SourceSansProSemiBold-bold.fntdata"/><Relationship Id="rId18" Type="http://schemas.openxmlformats.org/officeDocument/2006/relationships/slide" Target="slides/slide14.xml"/><Relationship Id="rId113" Type="http://schemas.openxmlformats.org/officeDocument/2006/relationships/font" Target="fonts/SourceSansProSemiBold-regular.fntdata"/><Relationship Id="rId112" Type="http://schemas.openxmlformats.org/officeDocument/2006/relationships/font" Target="fonts/SourceSansProLight-boldItalic.fntdata"/><Relationship Id="rId111" Type="http://schemas.openxmlformats.org/officeDocument/2006/relationships/font" Target="fonts/SourceSansProLight-italic.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5239142cf_0_152: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55239142cf_0_15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9: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5c4c9ce6b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5c4c9ce6b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10: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1: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587a3a083_0_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87a3a083_0_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587a3a083_0_1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587a3a083_0_1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587a3a083_3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587a3a083_3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En algunos casos, podemos tratar los datos discretos como si fueran continuos, o discretizar los datos continuos </a:t>
            </a:r>
            <a:r>
              <a:rPr lang="es-AR"/>
              <a:t>según</a:t>
            </a:r>
            <a:r>
              <a:rPr lang="es-AR"/>
              <a:t> nos convenga.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13: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36e6d6ed4a_0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6e6d6ed4a_0_2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f1c35aa9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f1c35aa99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587a3a083_2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587a3a083_2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7: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AR"/>
              <a:t>Esto serìa lo idea, pero en la práctica tratamos de que se aproximen lo más posible.</a:t>
            </a:r>
            <a:endParaRPr/>
          </a:p>
        </p:txBody>
      </p:sp>
      <p:sp>
        <p:nvSpPr>
          <p:cNvPr id="70" name="Google Shape;70;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587a3a083_2_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587a3a083_2_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4: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14bbba79e_2_9: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14bbba79e_2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5fa2c7ce1_0_3: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55fa2c7ce1_0_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5fa2c7ce1_0_16: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55fa2c7ce1_0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5fa2c7ce1_0_23: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55fa2c7ce1_0_2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5f7b07303_0_4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5f7b07303_0_4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La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5f7b07303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5f7b07303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La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5f7b07303_0_3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5f7b07303_0_3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5f7b07303_0_1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5f7b07303_0_1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52b65c75e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2b65c75e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5f7b07303_0_2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5f7b07303_0_2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5f7b07303_0_2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5f7b07303_0_2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20: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52b65c75e_0_2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52b65c75e_0_2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52b65c75e_0_3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52b65c75e_0_3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54147e2fd_0_8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54147e2fd_0_8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52b65c75e_0_4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52b65c75e_0_4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14bbba79e_0_1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4bbba79e_0_1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f1c35aa99_0_5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f1c35aa99_0_5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314bbba79e_0_3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4bbba79e_0_3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8: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314bbba79e_0_4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4bbba79e_0_4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f1c35aa99_0_6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f1c35aa99_0_6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314bbba79e_0_5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14bbba79e_0_5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14bbba79e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14bbba79e_0_8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5239142cf_0_16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5239142cf_0_16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14bbba79e_0_6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4bbba79e_0_6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14bbba79e_0_7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14bbba79e_0_7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14bbba79e_0_9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4bbba79e_0_9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22: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36f61ed282_1_5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6f61ed282_1_5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5985cc404_6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91" name="Google Shape;91;g55985cc404_6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5239142cf_0_16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5239142cf_0_16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5239142cf_0_1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5239142cf_0_18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5239142cf_0_19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5239142cf_0_19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5239142cf_0_2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5239142cf_0_22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314bbba79e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14bbba79e_0_11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38148af72f_5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8148af72f_5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8148af72f_5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8148af72f_5_1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36f61ed282_1_1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6f61ed282_1_1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f1c35aa99_0_7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f1c35aa99_0_7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55239142cf_0_24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55239142cf_0_24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52b65c75e_0_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2b65c75e_0_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5239142cf_0_25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5239142cf_0_25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5239142cf_0_26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5239142cf_0_26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5239142cf_0_28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5239142cf_0_28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5239142cf_0_29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5239142cf_0_29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5239142cf_0_30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5239142cf_0_30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5239142cf_0_3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5239142cf_0_31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54147e2fd_0_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54147e2fd_0_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55239142cf_0_3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5239142cf_0_31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54147e2fd_0_2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54147e2fd_0_2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54147e2fd_0_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54147e2fd_0_3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314bbba79e_2_21:notes"/>
          <p:cNvSpPr txBox="1"/>
          <p:nvPr>
            <p:ph idx="1" type="body"/>
          </p:nvPr>
        </p:nvSpPr>
        <p:spPr>
          <a:xfrm>
            <a:off x="755950" y="5078600"/>
            <a:ext cx="6047700" cy="481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314bbba79e_2_2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54147e2fd_0_4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554147e2fd_0_4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54147e2fd_0_5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54147e2fd_0_5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54147e2fd_0_7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54147e2fd_0_7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54147e2fd_0_8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54147e2fd_0_8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21: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314bbba79e_0_12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14bbba79e_0_12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314bbba79e_6_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14bbba79e_6_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314bbba79e_6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14bbba79e_6_1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314bbba79e_7_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14bbba79e_7_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314bbba79e_6_2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4bbba79e_6_2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6:notes"/>
          <p:cNvSpPr txBox="1"/>
          <p:nvPr>
            <p:ph idx="1" type="body"/>
          </p:nvPr>
        </p:nvSpPr>
        <p:spPr>
          <a:xfrm>
            <a:off x="755950" y="5078600"/>
            <a:ext cx="6047725" cy="48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14bbba79e_6_3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4bbba79e_6_3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314bbba79e_6_4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14bbba79e_6_4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4f1c35aa99_0_11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4f1c35aa99_0_11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314bbba79e_6_6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14bbba79e_6_6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314bbba79e_9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14bbba79e_9_1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314bbba79e_9_2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14bbba79e_9_2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314bbba79e_9_4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14bbba79e_9_4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55efbe9ffe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55efbe9ffe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314bbba79e_9_5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14bbba79e_9_5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356f813b4f_0_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56f813b4f_0_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14bbba79e_5_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4bbba79e_5_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356f813b4f_0_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56f813b4f_0_1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356f813b4f_0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56f813b4f_0_2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356f813b4f_0_3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56f813b4f_0_3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356f813b4f_0_5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56f813b4f_0_5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356f813b4f_0_6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56f813b4f_0_6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356f8157db_0_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56f8157db_0_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4f1c35aa99_0_13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4f1c35aa99_0_13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356f8157db_0_1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56f8157db_0_1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35c4387dd2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5c4387dd2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4f1c35aa99_0_15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4f1c35aa99_0_15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5" name="Shape 15"/>
        <p:cNvGrpSpPr/>
        <p:nvPr/>
      </p:nvGrpSpPr>
      <p:grpSpPr>
        <a:xfrm>
          <a:off x="0" y="0"/>
          <a:ext cx="0" cy="0"/>
          <a:chOff x="0" y="0"/>
          <a:chExt cx="0" cy="0"/>
        </a:xfrm>
      </p:grpSpPr>
      <p:sp>
        <p:nvSpPr>
          <p:cNvPr id="16" name="Google Shape;16;p2"/>
          <p:cNvSpPr txBox="1"/>
          <p:nvPr>
            <p:ph type="title"/>
          </p:nvPr>
        </p:nvSpPr>
        <p:spPr>
          <a:xfrm>
            <a:off x="360000" y="360000"/>
            <a:ext cx="9360000" cy="9000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 name="Google Shape;17;p2"/>
          <p:cNvSpPr txBox="1"/>
          <p:nvPr>
            <p:ph idx="1" type="body"/>
          </p:nvPr>
        </p:nvSpPr>
        <p:spPr>
          <a:xfrm>
            <a:off x="360000" y="1980000"/>
            <a:ext cx="44796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8" name="Google Shape;18;p2"/>
          <p:cNvSpPr txBox="1"/>
          <p:nvPr>
            <p:ph idx="2" type="body"/>
          </p:nvPr>
        </p:nvSpPr>
        <p:spPr>
          <a:xfrm>
            <a:off x="5063760" y="1980000"/>
            <a:ext cx="44796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9" name="Google Shape;19;p2"/>
          <p:cNvSpPr txBox="1"/>
          <p:nvPr>
            <p:ph idx="3" type="body"/>
          </p:nvPr>
        </p:nvSpPr>
        <p:spPr>
          <a:xfrm>
            <a:off x="360000" y="4424400"/>
            <a:ext cx="91800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5" name="Shape 45"/>
        <p:cNvGrpSpPr/>
        <p:nvPr/>
      </p:nvGrpSpPr>
      <p:grpSpPr>
        <a:xfrm>
          <a:off x="0" y="0"/>
          <a:ext cx="0" cy="0"/>
          <a:chOff x="0" y="0"/>
          <a:chExt cx="0" cy="0"/>
        </a:xfrm>
      </p:grpSpPr>
      <p:sp>
        <p:nvSpPr>
          <p:cNvPr id="46" name="Google Shape;46;p11"/>
          <p:cNvSpPr txBox="1"/>
          <p:nvPr>
            <p:ph type="title"/>
          </p:nvPr>
        </p:nvSpPr>
        <p:spPr>
          <a:xfrm>
            <a:off x="360000" y="360000"/>
            <a:ext cx="9360000" cy="9000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7" name="Google Shape;47;p11"/>
          <p:cNvSpPr txBox="1"/>
          <p:nvPr>
            <p:ph idx="1" type="body"/>
          </p:nvPr>
        </p:nvSpPr>
        <p:spPr>
          <a:xfrm>
            <a:off x="360000" y="1980000"/>
            <a:ext cx="91800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8" name="Google Shape;48;p11"/>
          <p:cNvSpPr txBox="1"/>
          <p:nvPr>
            <p:ph idx="2" type="body"/>
          </p:nvPr>
        </p:nvSpPr>
        <p:spPr>
          <a:xfrm>
            <a:off x="360000" y="4424400"/>
            <a:ext cx="91800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9" name="Shape 49"/>
        <p:cNvGrpSpPr/>
        <p:nvPr/>
      </p:nvGrpSpPr>
      <p:grpSpPr>
        <a:xfrm>
          <a:off x="0" y="0"/>
          <a:ext cx="0" cy="0"/>
          <a:chOff x="0" y="0"/>
          <a:chExt cx="0" cy="0"/>
        </a:xfrm>
      </p:grpSpPr>
      <p:sp>
        <p:nvSpPr>
          <p:cNvPr id="50" name="Google Shape;50;p12"/>
          <p:cNvSpPr txBox="1"/>
          <p:nvPr>
            <p:ph type="title"/>
          </p:nvPr>
        </p:nvSpPr>
        <p:spPr>
          <a:xfrm>
            <a:off x="360000" y="360000"/>
            <a:ext cx="9360000" cy="9000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1" name="Google Shape;51;p12"/>
          <p:cNvSpPr txBox="1"/>
          <p:nvPr>
            <p:ph idx="1" type="body"/>
          </p:nvPr>
        </p:nvSpPr>
        <p:spPr>
          <a:xfrm>
            <a:off x="360000" y="1980000"/>
            <a:ext cx="44796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2" name="Google Shape;52;p12"/>
          <p:cNvSpPr txBox="1"/>
          <p:nvPr>
            <p:ph idx="2" type="body"/>
          </p:nvPr>
        </p:nvSpPr>
        <p:spPr>
          <a:xfrm>
            <a:off x="5063760" y="1980000"/>
            <a:ext cx="44796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3" name="Google Shape;53;p12"/>
          <p:cNvSpPr txBox="1"/>
          <p:nvPr>
            <p:ph idx="3" type="body"/>
          </p:nvPr>
        </p:nvSpPr>
        <p:spPr>
          <a:xfrm>
            <a:off x="5063760" y="4424400"/>
            <a:ext cx="44796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4" name="Google Shape;54;p12"/>
          <p:cNvSpPr txBox="1"/>
          <p:nvPr>
            <p:ph idx="4" type="body"/>
          </p:nvPr>
        </p:nvSpPr>
        <p:spPr>
          <a:xfrm>
            <a:off x="360000" y="4424400"/>
            <a:ext cx="44796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5" name="Shape 55"/>
        <p:cNvGrpSpPr/>
        <p:nvPr/>
      </p:nvGrpSpPr>
      <p:grpSpPr>
        <a:xfrm>
          <a:off x="0" y="0"/>
          <a:ext cx="0" cy="0"/>
          <a:chOff x="0" y="0"/>
          <a:chExt cx="0" cy="0"/>
        </a:xfrm>
      </p:grpSpPr>
      <p:sp>
        <p:nvSpPr>
          <p:cNvPr id="56" name="Google Shape;56;p13"/>
          <p:cNvSpPr txBox="1"/>
          <p:nvPr>
            <p:ph type="title"/>
          </p:nvPr>
        </p:nvSpPr>
        <p:spPr>
          <a:xfrm>
            <a:off x="360000" y="360000"/>
            <a:ext cx="9360000" cy="9000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7" name="Google Shape;57;p13"/>
          <p:cNvSpPr txBox="1"/>
          <p:nvPr>
            <p:ph idx="1" type="body"/>
          </p:nvPr>
        </p:nvSpPr>
        <p:spPr>
          <a:xfrm>
            <a:off x="360000" y="1980000"/>
            <a:ext cx="9180000" cy="4680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8" name="Google Shape;58;p13"/>
          <p:cNvSpPr txBox="1"/>
          <p:nvPr>
            <p:ph idx="2" type="body"/>
          </p:nvPr>
        </p:nvSpPr>
        <p:spPr>
          <a:xfrm>
            <a:off x="360000" y="1980000"/>
            <a:ext cx="9180000" cy="4680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pic>
        <p:nvPicPr>
          <p:cNvPr id="59" name="Google Shape;59;p13"/>
          <p:cNvPicPr preferRelativeResize="0"/>
          <p:nvPr/>
        </p:nvPicPr>
        <p:blipFill rotWithShape="1">
          <a:blip r:embed="rId2">
            <a:alphaModFix/>
          </a:blip>
          <a:srcRect b="0" l="0" r="0" t="0"/>
          <a:stretch/>
        </p:blipFill>
        <p:spPr>
          <a:xfrm>
            <a:off x="2016000" y="1980000"/>
            <a:ext cx="5867640" cy="4680000"/>
          </a:xfrm>
          <a:prstGeom prst="rect">
            <a:avLst/>
          </a:prstGeom>
          <a:noFill/>
          <a:ln>
            <a:noFill/>
          </a:ln>
        </p:spPr>
      </p:pic>
      <p:pic>
        <p:nvPicPr>
          <p:cNvPr id="60" name="Google Shape;60;p13"/>
          <p:cNvPicPr preferRelativeResize="0"/>
          <p:nvPr/>
        </p:nvPicPr>
        <p:blipFill rotWithShape="1">
          <a:blip r:embed="rId2">
            <a:alphaModFix/>
          </a:blip>
          <a:srcRect b="0" l="0" r="0" t="0"/>
          <a:stretch/>
        </p:blipFill>
        <p:spPr>
          <a:xfrm>
            <a:off x="2016000" y="1980000"/>
            <a:ext cx="5867640" cy="4680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60000" y="360000"/>
            <a:ext cx="9360000" cy="9000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3" name="Google Shape;23;p4"/>
          <p:cNvSpPr txBox="1"/>
          <p:nvPr>
            <p:ph idx="1" type="subTitle"/>
          </p:nvPr>
        </p:nvSpPr>
        <p:spPr>
          <a:xfrm>
            <a:off x="360000" y="1980000"/>
            <a:ext cx="9180000" cy="46800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24" name="Shape 24"/>
        <p:cNvGrpSpPr/>
        <p:nvPr/>
      </p:nvGrpSpPr>
      <p:grpSpPr>
        <a:xfrm>
          <a:off x="0" y="0"/>
          <a:ext cx="0" cy="0"/>
          <a:chOff x="0" y="0"/>
          <a:chExt cx="0" cy="0"/>
        </a:xfrm>
      </p:grpSpPr>
      <p:sp>
        <p:nvSpPr>
          <p:cNvPr id="25" name="Google Shape;25;p5"/>
          <p:cNvSpPr txBox="1"/>
          <p:nvPr>
            <p:ph type="title"/>
          </p:nvPr>
        </p:nvSpPr>
        <p:spPr>
          <a:xfrm>
            <a:off x="360000" y="360000"/>
            <a:ext cx="9360000" cy="9000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6" name="Google Shape;26;p5"/>
          <p:cNvSpPr txBox="1"/>
          <p:nvPr>
            <p:ph idx="1" type="body"/>
          </p:nvPr>
        </p:nvSpPr>
        <p:spPr>
          <a:xfrm>
            <a:off x="360000" y="1980000"/>
            <a:ext cx="9180000" cy="4680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7" name="Shape 27"/>
        <p:cNvGrpSpPr/>
        <p:nvPr/>
      </p:nvGrpSpPr>
      <p:grpSpPr>
        <a:xfrm>
          <a:off x="0" y="0"/>
          <a:ext cx="0" cy="0"/>
          <a:chOff x="0" y="0"/>
          <a:chExt cx="0" cy="0"/>
        </a:xfrm>
      </p:grpSpPr>
      <p:sp>
        <p:nvSpPr>
          <p:cNvPr id="28" name="Google Shape;28;p6"/>
          <p:cNvSpPr txBox="1"/>
          <p:nvPr>
            <p:ph type="title"/>
          </p:nvPr>
        </p:nvSpPr>
        <p:spPr>
          <a:xfrm>
            <a:off x="360000" y="360000"/>
            <a:ext cx="9360000" cy="9000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9" name="Google Shape;29;p6"/>
          <p:cNvSpPr txBox="1"/>
          <p:nvPr>
            <p:ph idx="1" type="body"/>
          </p:nvPr>
        </p:nvSpPr>
        <p:spPr>
          <a:xfrm>
            <a:off x="360000" y="1980000"/>
            <a:ext cx="4479600" cy="4680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0" name="Google Shape;30;p6"/>
          <p:cNvSpPr txBox="1"/>
          <p:nvPr>
            <p:ph idx="2" type="body"/>
          </p:nvPr>
        </p:nvSpPr>
        <p:spPr>
          <a:xfrm>
            <a:off x="5063760" y="1980000"/>
            <a:ext cx="4479600" cy="4680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360000" y="360000"/>
            <a:ext cx="9360000" cy="9000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33" name="Shape 33"/>
        <p:cNvGrpSpPr/>
        <p:nvPr/>
      </p:nvGrpSpPr>
      <p:grpSpPr>
        <a:xfrm>
          <a:off x="0" y="0"/>
          <a:ext cx="0" cy="0"/>
          <a:chOff x="0" y="0"/>
          <a:chExt cx="0" cy="0"/>
        </a:xfrm>
      </p:grpSpPr>
      <p:sp>
        <p:nvSpPr>
          <p:cNvPr id="34" name="Google Shape;34;p8"/>
          <p:cNvSpPr txBox="1"/>
          <p:nvPr>
            <p:ph idx="1" type="subTitle"/>
          </p:nvPr>
        </p:nvSpPr>
        <p:spPr>
          <a:xfrm>
            <a:off x="360000" y="360000"/>
            <a:ext cx="9360000" cy="41730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35" name="Shape 35"/>
        <p:cNvGrpSpPr/>
        <p:nvPr/>
      </p:nvGrpSpPr>
      <p:grpSpPr>
        <a:xfrm>
          <a:off x="0" y="0"/>
          <a:ext cx="0" cy="0"/>
          <a:chOff x="0" y="0"/>
          <a:chExt cx="0" cy="0"/>
        </a:xfrm>
      </p:grpSpPr>
      <p:sp>
        <p:nvSpPr>
          <p:cNvPr id="36" name="Google Shape;36;p9"/>
          <p:cNvSpPr txBox="1"/>
          <p:nvPr>
            <p:ph type="title"/>
          </p:nvPr>
        </p:nvSpPr>
        <p:spPr>
          <a:xfrm>
            <a:off x="360000" y="360000"/>
            <a:ext cx="9360000" cy="9000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7" name="Google Shape;37;p9"/>
          <p:cNvSpPr txBox="1"/>
          <p:nvPr>
            <p:ph idx="1" type="body"/>
          </p:nvPr>
        </p:nvSpPr>
        <p:spPr>
          <a:xfrm>
            <a:off x="360000" y="1980000"/>
            <a:ext cx="44796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8" name="Google Shape;38;p9"/>
          <p:cNvSpPr txBox="1"/>
          <p:nvPr>
            <p:ph idx="2" type="body"/>
          </p:nvPr>
        </p:nvSpPr>
        <p:spPr>
          <a:xfrm>
            <a:off x="360000" y="4424400"/>
            <a:ext cx="44796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39" name="Google Shape;39;p9"/>
          <p:cNvSpPr txBox="1"/>
          <p:nvPr>
            <p:ph idx="3" type="body"/>
          </p:nvPr>
        </p:nvSpPr>
        <p:spPr>
          <a:xfrm>
            <a:off x="5063760" y="1980000"/>
            <a:ext cx="4479600" cy="4680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40" name="Shape 40"/>
        <p:cNvGrpSpPr/>
        <p:nvPr/>
      </p:nvGrpSpPr>
      <p:grpSpPr>
        <a:xfrm>
          <a:off x="0" y="0"/>
          <a:ext cx="0" cy="0"/>
          <a:chOff x="0" y="0"/>
          <a:chExt cx="0" cy="0"/>
        </a:xfrm>
      </p:grpSpPr>
      <p:sp>
        <p:nvSpPr>
          <p:cNvPr id="41" name="Google Shape;41;p10"/>
          <p:cNvSpPr txBox="1"/>
          <p:nvPr>
            <p:ph type="title"/>
          </p:nvPr>
        </p:nvSpPr>
        <p:spPr>
          <a:xfrm>
            <a:off x="360000" y="360000"/>
            <a:ext cx="9360000" cy="9000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2" name="Google Shape;42;p10"/>
          <p:cNvSpPr txBox="1"/>
          <p:nvPr>
            <p:ph idx="1" type="body"/>
          </p:nvPr>
        </p:nvSpPr>
        <p:spPr>
          <a:xfrm>
            <a:off x="360000" y="1980000"/>
            <a:ext cx="4479600" cy="4680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3" name="Google Shape;43;p10"/>
          <p:cNvSpPr txBox="1"/>
          <p:nvPr>
            <p:ph idx="2" type="body"/>
          </p:nvPr>
        </p:nvSpPr>
        <p:spPr>
          <a:xfrm>
            <a:off x="5063760" y="1980000"/>
            <a:ext cx="44796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44" name="Google Shape;44;p10"/>
          <p:cNvSpPr txBox="1"/>
          <p:nvPr>
            <p:ph idx="3" type="body"/>
          </p:nvPr>
        </p:nvSpPr>
        <p:spPr>
          <a:xfrm>
            <a:off x="5063760" y="4424400"/>
            <a:ext cx="4479600" cy="2232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 name="Shape 5"/>
        <p:cNvGrpSpPr/>
        <p:nvPr/>
      </p:nvGrpSpPr>
      <p:grpSpPr>
        <a:xfrm>
          <a:off x="0" y="0"/>
          <a:ext cx="0" cy="0"/>
          <a:chOff x="0" y="0"/>
          <a:chExt cx="0" cy="0"/>
        </a:xfrm>
      </p:grpSpPr>
      <p:sp>
        <p:nvSpPr>
          <p:cNvPr id="6" name="Google Shape;6;p1"/>
          <p:cNvSpPr/>
          <p:nvPr/>
        </p:nvSpPr>
        <p:spPr>
          <a:xfrm>
            <a:off x="0" y="180000"/>
            <a:ext cx="9720000" cy="1260000"/>
          </a:xfrm>
          <a:prstGeom prst="rect">
            <a:avLst/>
          </a:prstGeom>
          <a:solidFill>
            <a:srgbClr val="E74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p:nvPr/>
        </p:nvSpPr>
        <p:spPr>
          <a:xfrm>
            <a:off x="7560000" y="6840000"/>
            <a:ext cx="2520000" cy="540000"/>
          </a:xfrm>
          <a:prstGeom prst="rect">
            <a:avLst/>
          </a:prstGeom>
          <a:solidFill>
            <a:srgbClr val="E74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900000" y="6840000"/>
            <a:ext cx="6480000" cy="540000"/>
          </a:xfrm>
          <a:prstGeom prst="rect">
            <a:avLst/>
          </a:prstGeom>
          <a:solidFill>
            <a:srgbClr val="BDC3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180000" y="6840000"/>
            <a:ext cx="540000" cy="540000"/>
          </a:xfrm>
          <a:prstGeom prst="rect">
            <a:avLst/>
          </a:prstGeom>
          <a:solidFill>
            <a:srgbClr val="F4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txBox="1"/>
          <p:nvPr>
            <p:ph type="title"/>
          </p:nvPr>
        </p:nvSpPr>
        <p:spPr>
          <a:xfrm>
            <a:off x="360000" y="360000"/>
            <a:ext cx="9360000" cy="9000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 type="body"/>
          </p:nvPr>
        </p:nvSpPr>
        <p:spPr>
          <a:xfrm>
            <a:off x="360000" y="1980000"/>
            <a:ext cx="9180000" cy="46800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 name="Google Shape;12;p1"/>
          <p:cNvSpPr txBox="1"/>
          <p:nvPr>
            <p:ph idx="10" type="dt"/>
          </p:nvPr>
        </p:nvSpPr>
        <p:spPr>
          <a:xfrm>
            <a:off x="7560000" y="6840000"/>
            <a:ext cx="2340000" cy="5400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 name="Google Shape;13;p1"/>
          <p:cNvSpPr txBox="1"/>
          <p:nvPr>
            <p:ph idx="11" type="ftr"/>
          </p:nvPr>
        </p:nvSpPr>
        <p:spPr>
          <a:xfrm>
            <a:off x="1080000" y="6840000"/>
            <a:ext cx="3240000" cy="5400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 name="Google Shape;14;p1"/>
          <p:cNvSpPr txBox="1"/>
          <p:nvPr>
            <p:ph idx="12" type="sldNum"/>
          </p:nvPr>
        </p:nvSpPr>
        <p:spPr>
          <a:xfrm>
            <a:off x="180000" y="6840000"/>
            <a:ext cx="540000" cy="5400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1" i="0" sz="1800" u="none" cap="none" strike="noStrike">
                <a:solidFill>
                  <a:srgbClr val="FFFFFF"/>
                </a:solidFill>
                <a:latin typeface="Source Sans Pro Black"/>
                <a:ea typeface="Source Sans Pro Black"/>
                <a:cs typeface="Source Sans Pro Black"/>
                <a:sym typeface="Source Sans Pro Black"/>
              </a:defRPr>
            </a:lvl1pPr>
            <a:lvl2pPr indent="0" lvl="1" marL="0" marR="0" rtl="0" algn="ctr">
              <a:spcBef>
                <a:spcPts val="0"/>
              </a:spcBef>
              <a:buNone/>
              <a:defRPr b="1" i="0" sz="1800" u="none" cap="none" strike="noStrike">
                <a:solidFill>
                  <a:srgbClr val="FFFFFF"/>
                </a:solidFill>
                <a:latin typeface="Source Sans Pro Black"/>
                <a:ea typeface="Source Sans Pro Black"/>
                <a:cs typeface="Source Sans Pro Black"/>
                <a:sym typeface="Source Sans Pro Black"/>
              </a:defRPr>
            </a:lvl2pPr>
            <a:lvl3pPr indent="0" lvl="2" marL="0" marR="0" rtl="0" algn="ctr">
              <a:spcBef>
                <a:spcPts val="0"/>
              </a:spcBef>
              <a:buNone/>
              <a:defRPr b="1" i="0" sz="1800" u="none" cap="none" strike="noStrike">
                <a:solidFill>
                  <a:srgbClr val="FFFFFF"/>
                </a:solidFill>
                <a:latin typeface="Source Sans Pro Black"/>
                <a:ea typeface="Source Sans Pro Black"/>
                <a:cs typeface="Source Sans Pro Black"/>
                <a:sym typeface="Source Sans Pro Black"/>
              </a:defRPr>
            </a:lvl3pPr>
            <a:lvl4pPr indent="0" lvl="3" marL="0" marR="0" rtl="0" algn="ctr">
              <a:spcBef>
                <a:spcPts val="0"/>
              </a:spcBef>
              <a:buNone/>
              <a:defRPr b="1" i="0" sz="1800" u="none" cap="none" strike="noStrike">
                <a:solidFill>
                  <a:srgbClr val="FFFFFF"/>
                </a:solidFill>
                <a:latin typeface="Source Sans Pro Black"/>
                <a:ea typeface="Source Sans Pro Black"/>
                <a:cs typeface="Source Sans Pro Black"/>
                <a:sym typeface="Source Sans Pro Black"/>
              </a:defRPr>
            </a:lvl4pPr>
            <a:lvl5pPr indent="0" lvl="4" marL="0" marR="0" rtl="0" algn="ctr">
              <a:spcBef>
                <a:spcPts val="0"/>
              </a:spcBef>
              <a:buNone/>
              <a:defRPr b="1" i="0" sz="1800" u="none" cap="none" strike="noStrike">
                <a:solidFill>
                  <a:srgbClr val="FFFFFF"/>
                </a:solidFill>
                <a:latin typeface="Source Sans Pro Black"/>
                <a:ea typeface="Source Sans Pro Black"/>
                <a:cs typeface="Source Sans Pro Black"/>
                <a:sym typeface="Source Sans Pro Black"/>
              </a:defRPr>
            </a:lvl5pPr>
            <a:lvl6pPr indent="0" lvl="5" marL="0" marR="0" rtl="0" algn="ctr">
              <a:spcBef>
                <a:spcPts val="0"/>
              </a:spcBef>
              <a:buNone/>
              <a:defRPr b="1" i="0" sz="1800" u="none" cap="none" strike="noStrike">
                <a:solidFill>
                  <a:srgbClr val="FFFFFF"/>
                </a:solidFill>
                <a:latin typeface="Source Sans Pro Black"/>
                <a:ea typeface="Source Sans Pro Black"/>
                <a:cs typeface="Source Sans Pro Black"/>
                <a:sym typeface="Source Sans Pro Black"/>
              </a:defRPr>
            </a:lvl6pPr>
            <a:lvl7pPr indent="0" lvl="6" marL="0" marR="0" rtl="0" algn="ctr">
              <a:spcBef>
                <a:spcPts val="0"/>
              </a:spcBef>
              <a:buNone/>
              <a:defRPr b="1" i="0" sz="1800" u="none" cap="none" strike="noStrike">
                <a:solidFill>
                  <a:srgbClr val="FFFFFF"/>
                </a:solidFill>
                <a:latin typeface="Source Sans Pro Black"/>
                <a:ea typeface="Source Sans Pro Black"/>
                <a:cs typeface="Source Sans Pro Black"/>
                <a:sym typeface="Source Sans Pro Black"/>
              </a:defRPr>
            </a:lvl7pPr>
            <a:lvl8pPr indent="0" lvl="7" marL="0" marR="0" rtl="0" algn="ctr">
              <a:spcBef>
                <a:spcPts val="0"/>
              </a:spcBef>
              <a:buNone/>
              <a:defRPr b="1" i="0" sz="1800" u="none" cap="none" strike="noStrike">
                <a:solidFill>
                  <a:srgbClr val="FFFFFF"/>
                </a:solidFill>
                <a:latin typeface="Source Sans Pro Black"/>
                <a:ea typeface="Source Sans Pro Black"/>
                <a:cs typeface="Source Sans Pro Black"/>
                <a:sym typeface="Source Sans Pro Black"/>
              </a:defRPr>
            </a:lvl8pPr>
            <a:lvl9pPr indent="0" lvl="8" marL="0" marR="0" rtl="0" algn="ctr">
              <a:spcBef>
                <a:spcPts val="0"/>
              </a:spcBef>
              <a:buNone/>
              <a:defRPr b="1" i="0" sz="1800" u="none" cap="none" strike="noStrike">
                <a:solidFill>
                  <a:srgbClr val="FFFFFF"/>
                </a:solidFill>
                <a:latin typeface="Source Sans Pro Black"/>
                <a:ea typeface="Source Sans Pro Black"/>
                <a:cs typeface="Source Sans Pro Black"/>
                <a:sym typeface="Source Sans Pro Black"/>
              </a:defRPr>
            </a:lvl9pPr>
          </a:lstStyle>
          <a:p>
            <a:pPr indent="0" lvl="0" marL="0" rtl="0" algn="ct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2.png"/><Relationship Id="rId4" Type="http://schemas.openxmlformats.org/officeDocument/2006/relationships/hyperlink" Target="https://colab.research.google.com/drive/1K8ZKjfxDUcOKeC8i2uL1ql8aKDBky1B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uxdesign.cc/a-crash-course-in-ux-design-research-ea00c3307c82"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7.png"/><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7.png"/><Relationship Id="rId4" Type="http://schemas.openxmlformats.org/officeDocument/2006/relationships/image" Target="../media/image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1.png"/><Relationship Id="rId4"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nvSpPr>
        <p:spPr>
          <a:xfrm>
            <a:off x="504000" y="619560"/>
            <a:ext cx="9071700" cy="6252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i="0" lang="es-AR" sz="3200" u="none" cap="none" strike="noStrike">
                <a:solidFill>
                  <a:srgbClr val="FFFFFF"/>
                </a:solidFill>
                <a:latin typeface="Source Sans Pro Black"/>
                <a:ea typeface="Source Sans Pro Black"/>
                <a:cs typeface="Source Sans Pro Black"/>
                <a:sym typeface="Source Sans Pro Black"/>
              </a:rPr>
              <a:t>Análisis y Visualización de Datos</a:t>
            </a:r>
            <a:endParaRPr b="1" sz="3200" strike="noStrike">
              <a:solidFill>
                <a:srgbClr val="FFFFFF"/>
              </a:solidFill>
              <a:latin typeface="Source Sans Pro Black"/>
              <a:ea typeface="Source Sans Pro Black"/>
              <a:cs typeface="Source Sans Pro Black"/>
              <a:sym typeface="Source Sans Pro Black"/>
            </a:endParaRPr>
          </a:p>
        </p:txBody>
      </p:sp>
      <p:sp>
        <p:nvSpPr>
          <p:cNvPr id="66" name="Google Shape;66;p14"/>
          <p:cNvSpPr txBox="1"/>
          <p:nvPr/>
        </p:nvSpPr>
        <p:spPr>
          <a:xfrm>
            <a:off x="504000" y="2163803"/>
            <a:ext cx="9180000" cy="88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AR" sz="2400">
                <a:solidFill>
                  <a:srgbClr val="666666"/>
                </a:solidFill>
                <a:latin typeface="Source Sans Pro SemiBold"/>
                <a:ea typeface="Source Sans Pro SemiBold"/>
                <a:cs typeface="Source Sans Pro SemiBold"/>
                <a:sym typeface="Source Sans Pro SemiBold"/>
              </a:rPr>
              <a:t>Clase</a:t>
            </a:r>
            <a:r>
              <a:rPr b="1" lang="es-AR" sz="2400" strike="noStrike">
                <a:solidFill>
                  <a:srgbClr val="666666"/>
                </a:solidFill>
                <a:latin typeface="Source Sans Pro SemiBold"/>
                <a:ea typeface="Source Sans Pro SemiBold"/>
                <a:cs typeface="Source Sans Pro SemiBold"/>
                <a:sym typeface="Source Sans Pro SemiBold"/>
              </a:rPr>
              <a:t> 1</a:t>
            </a:r>
            <a:endParaRPr b="1" sz="2400" strike="noStrike">
              <a:solidFill>
                <a:srgbClr val="666666"/>
              </a:solidFill>
              <a:latin typeface="Source Sans Pro SemiBold"/>
              <a:ea typeface="Source Sans Pro SemiBold"/>
              <a:cs typeface="Source Sans Pro SemiBold"/>
              <a:sym typeface="Source Sans Pro SemiBold"/>
            </a:endParaRPr>
          </a:p>
          <a:p>
            <a:pPr indent="0" lvl="0" marL="0" rtl="0" algn="l">
              <a:spcBef>
                <a:spcPts val="0"/>
              </a:spcBef>
              <a:spcAft>
                <a:spcPts val="0"/>
              </a:spcAft>
              <a:buNone/>
            </a:pPr>
            <a:r>
              <a:rPr b="1" lang="es-AR" sz="2600">
                <a:solidFill>
                  <a:srgbClr val="1C1C1C"/>
                </a:solidFill>
                <a:latin typeface="Source Sans Pro SemiBold"/>
                <a:ea typeface="Source Sans Pro SemiBold"/>
                <a:cs typeface="Source Sans Pro SemiBold"/>
                <a:sym typeface="Source Sans Pro SemiBold"/>
              </a:rPr>
              <a:t>Conceptos de Probabilidades </a:t>
            </a:r>
            <a:endParaRPr b="0" i="0" sz="1600" u="none" cap="none" strike="noStrike">
              <a:solidFill>
                <a:srgbClr val="1C1C1C"/>
              </a:solidFill>
              <a:latin typeface="Source Sans Pro Light"/>
              <a:ea typeface="Source Sans Pro Light"/>
              <a:cs typeface="Source Sans Pro Light"/>
              <a:sym typeface="Source Sans Pro Light"/>
            </a:endParaRPr>
          </a:p>
        </p:txBody>
      </p:sp>
      <p:sp>
        <p:nvSpPr>
          <p:cNvPr id="67" name="Google Shape;67;p14"/>
          <p:cNvSpPr txBox="1"/>
          <p:nvPr/>
        </p:nvSpPr>
        <p:spPr>
          <a:xfrm>
            <a:off x="404775" y="5468650"/>
            <a:ext cx="8845800" cy="11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1800">
                <a:solidFill>
                  <a:srgbClr val="1C1C1C"/>
                </a:solidFill>
                <a:latin typeface="Source Sans Pro SemiBold"/>
                <a:ea typeface="Source Sans Pro SemiBold"/>
                <a:cs typeface="Source Sans Pro SemiBold"/>
                <a:sym typeface="Source Sans Pro SemiBold"/>
              </a:rPr>
              <a:t>Docentes :           Soledad Palacios (UNLP)</a:t>
            </a:r>
            <a:endParaRPr b="1" sz="1800">
              <a:solidFill>
                <a:srgbClr val="1C1C1C"/>
              </a:solidFill>
              <a:latin typeface="Source Sans Pro SemiBold"/>
              <a:ea typeface="Source Sans Pro SemiBold"/>
              <a:cs typeface="Source Sans Pro SemiBold"/>
              <a:sym typeface="Source Sans Pro SemiBold"/>
            </a:endParaRPr>
          </a:p>
          <a:p>
            <a:pPr indent="0" lvl="0" marL="0" rtl="0" algn="l">
              <a:spcBef>
                <a:spcPts val="1142"/>
              </a:spcBef>
              <a:spcAft>
                <a:spcPts val="0"/>
              </a:spcAft>
              <a:buClr>
                <a:schemeClr val="dk1"/>
              </a:buClr>
              <a:buSzPts val="1100"/>
              <a:buFont typeface="Arial"/>
              <a:buNone/>
            </a:pPr>
            <a:r>
              <a:rPr b="1" lang="es-AR" sz="1800">
                <a:solidFill>
                  <a:srgbClr val="1C1C1C"/>
                </a:solidFill>
                <a:latin typeface="Source Sans Pro SemiBold"/>
                <a:ea typeface="Source Sans Pro SemiBold"/>
                <a:cs typeface="Source Sans Pro SemiBold"/>
                <a:sym typeface="Source Sans Pro SemiBold"/>
              </a:rPr>
              <a:t>            	 	    Milagro Teruel (UNC)</a:t>
            </a:r>
            <a:endParaRPr sz="1800">
              <a:solidFill>
                <a:schemeClr val="dk1"/>
              </a:solidFill>
            </a:endParaRPr>
          </a:p>
          <a:p>
            <a:pPr indent="0" lvl="0" marL="0" rtl="0" algn="l">
              <a:spcBef>
                <a:spcPts val="1142"/>
              </a:spcBef>
              <a:spcAft>
                <a:spcPts val="0"/>
              </a:spcAft>
              <a:buClr>
                <a:schemeClr val="dk1"/>
              </a:buClr>
              <a:buFont typeface="Arial"/>
              <a:buNone/>
            </a:pPr>
            <a:r>
              <a:t/>
            </a:r>
            <a:endParaRPr b="1" sz="2600">
              <a:solidFill>
                <a:srgbClr val="1C1C1C"/>
              </a:solidFill>
              <a:latin typeface="Source Sans Pro SemiBold"/>
              <a:ea typeface="Source Sans Pro SemiBold"/>
              <a:cs typeface="Source Sans Pro SemiBold"/>
              <a:sym typeface="Source Sans Pr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strike="noStrike">
                <a:solidFill>
                  <a:srgbClr val="FFFFFF"/>
                </a:solidFill>
                <a:latin typeface="Source Sans Pro Black"/>
                <a:ea typeface="Source Sans Pro Black"/>
                <a:cs typeface="Source Sans Pro Black"/>
                <a:sym typeface="Source Sans Pro Black"/>
              </a:rPr>
              <a:t>Datos Cuantitativos</a:t>
            </a:r>
            <a:endParaRPr b="1" sz="3200" strike="noStrike">
              <a:solidFill>
                <a:srgbClr val="FFFFFF"/>
              </a:solidFill>
              <a:latin typeface="Source Sans Pro Black"/>
              <a:ea typeface="Source Sans Pro Black"/>
              <a:cs typeface="Source Sans Pro Black"/>
              <a:sym typeface="Source Sans Pro Black"/>
            </a:endParaRPr>
          </a:p>
        </p:txBody>
      </p:sp>
      <p:sp>
        <p:nvSpPr>
          <p:cNvPr id="127" name="Google Shape;127;p23"/>
          <p:cNvSpPr txBox="1"/>
          <p:nvPr/>
        </p:nvSpPr>
        <p:spPr>
          <a:xfrm>
            <a:off x="259300" y="1980000"/>
            <a:ext cx="9460800" cy="40638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s-AR" sz="2600" strike="noStrike">
                <a:solidFill>
                  <a:srgbClr val="1C1C1C"/>
                </a:solidFill>
                <a:latin typeface="Source Sans Pro"/>
                <a:ea typeface="Source Sans Pro"/>
                <a:cs typeface="Source Sans Pro"/>
                <a:sym typeface="Source Sans Pro"/>
              </a:rPr>
              <a:t>Los </a:t>
            </a:r>
            <a:r>
              <a:rPr b="1" lang="es-AR" sz="2600" strike="noStrike">
                <a:solidFill>
                  <a:srgbClr val="1C1C1C"/>
                </a:solidFill>
                <a:latin typeface="Source Sans Pro"/>
                <a:ea typeface="Source Sans Pro"/>
                <a:cs typeface="Source Sans Pro"/>
                <a:sym typeface="Source Sans Pro"/>
              </a:rPr>
              <a:t>datos discretos</a:t>
            </a:r>
            <a:r>
              <a:rPr lang="es-AR" sz="2600" strike="noStrike">
                <a:solidFill>
                  <a:srgbClr val="1C1C1C"/>
                </a:solidFill>
                <a:latin typeface="Source Sans Pro"/>
                <a:ea typeface="Source Sans Pro"/>
                <a:cs typeface="Source Sans Pro"/>
                <a:sym typeface="Source Sans Pro"/>
              </a:rPr>
              <a:t> solo van a poder asumir un valor de una lista de números específicos. </a:t>
            </a:r>
            <a:endParaRPr sz="2600" strike="noStrike">
              <a:solidFill>
                <a:srgbClr val="1C1C1C"/>
              </a:solidFill>
              <a:latin typeface="Source Sans Pro"/>
              <a:ea typeface="Source Sans Pro"/>
              <a:cs typeface="Source Sans Pro"/>
              <a:sym typeface="Source Sans Pro"/>
            </a:endParaRPr>
          </a:p>
          <a:p>
            <a:pPr indent="0" lvl="0" marL="0" marR="0" rtl="0" algn="just">
              <a:spcBef>
                <a:spcPts val="1000"/>
              </a:spcBef>
              <a:spcAft>
                <a:spcPts val="0"/>
              </a:spcAft>
              <a:buNone/>
            </a:pPr>
            <a:r>
              <a:rPr lang="es-AR" sz="2600" strike="noStrike">
                <a:solidFill>
                  <a:srgbClr val="1C1C1C"/>
                </a:solidFill>
                <a:latin typeface="Source Sans Pro"/>
                <a:ea typeface="Source Sans Pro"/>
                <a:cs typeface="Source Sans Pro"/>
                <a:sym typeface="Source Sans Pro"/>
              </a:rPr>
              <a:t>Representan ítems que pueden ser contados; todos sus posibles valores pueden ser listados.</a:t>
            </a:r>
            <a:endParaRPr sz="2600">
              <a:solidFill>
                <a:srgbClr val="1C1C1C"/>
              </a:solidFill>
              <a:latin typeface="Source Sans Pro"/>
              <a:ea typeface="Source Sans Pro"/>
              <a:cs typeface="Source Sans Pro"/>
              <a:sym typeface="Source Sans Pro"/>
            </a:endParaRPr>
          </a:p>
          <a:p>
            <a:pPr indent="0" lvl="0" marL="0" marR="0" rtl="0" algn="just">
              <a:spcBef>
                <a:spcPts val="1000"/>
              </a:spcBef>
              <a:spcAft>
                <a:spcPts val="0"/>
              </a:spcAft>
              <a:buNone/>
            </a:pPr>
            <a:r>
              <a:rPr lang="es-AR" sz="2600" strike="noStrike">
                <a:solidFill>
                  <a:srgbClr val="1C1C1C"/>
                </a:solidFill>
                <a:latin typeface="Source Sans Pro"/>
                <a:ea typeface="Source Sans Pro"/>
                <a:cs typeface="Source Sans Pro"/>
                <a:sym typeface="Source Sans Pro"/>
              </a:rPr>
              <a:t>Suele ser relativamente fácil trabajar con este tipo de dato.</a:t>
            </a:r>
            <a:endParaRPr sz="2600" strike="noStrike">
              <a:solidFill>
                <a:srgbClr val="1C1C1C"/>
              </a:solidFill>
              <a:latin typeface="Source Sans Pro"/>
              <a:ea typeface="Source Sans Pro"/>
              <a:cs typeface="Source Sans Pro"/>
              <a:sym typeface="Source Sans Pro"/>
            </a:endParaRPr>
          </a:p>
          <a:p>
            <a:pPr indent="0" lvl="0" marL="0" rtl="0" algn="just">
              <a:spcBef>
                <a:spcPts val="1000"/>
              </a:spcBef>
              <a:spcAft>
                <a:spcPts val="0"/>
              </a:spcAft>
              <a:buClr>
                <a:schemeClr val="dk1"/>
              </a:buClr>
              <a:buFont typeface="Arial"/>
              <a:buNone/>
            </a:pPr>
            <a:r>
              <a:rPr lang="es-AR" sz="2600">
                <a:solidFill>
                  <a:srgbClr val="1C1C1C"/>
                </a:solidFill>
                <a:latin typeface="Source Sans Pro"/>
                <a:ea typeface="Source Sans Pro"/>
                <a:cs typeface="Source Sans Pro"/>
                <a:sym typeface="Source Sans Pro"/>
              </a:rPr>
              <a:t>Los </a:t>
            </a:r>
            <a:r>
              <a:rPr b="1" lang="es-AR" sz="2600">
                <a:solidFill>
                  <a:srgbClr val="1C1C1C"/>
                </a:solidFill>
                <a:latin typeface="Source Sans Pro"/>
                <a:ea typeface="Source Sans Pro"/>
                <a:cs typeface="Source Sans Pro"/>
                <a:sym typeface="Source Sans Pro"/>
              </a:rPr>
              <a:t>datos continuos</a:t>
            </a:r>
            <a:r>
              <a:rPr lang="es-AR" sz="2600">
                <a:solidFill>
                  <a:srgbClr val="1C1C1C"/>
                </a:solidFill>
                <a:latin typeface="Source Sans Pro"/>
                <a:ea typeface="Source Sans Pro"/>
                <a:cs typeface="Source Sans Pro"/>
                <a:sym typeface="Source Sans Pro"/>
              </a:rPr>
              <a:t> representan mediciones; sus posibles valores no pueden ser contados y sólo pueden ser descritos usando intervalos en la recta de los números reales.</a:t>
            </a:r>
            <a:endParaRPr i="1" sz="2600">
              <a:solidFill>
                <a:srgbClr val="1C1C1C"/>
              </a:solidFill>
              <a:latin typeface="Source Sans Pro"/>
              <a:ea typeface="Source Sans Pro"/>
              <a:cs typeface="Source Sans Pro"/>
              <a:sym typeface="Source Sans Pro"/>
            </a:endParaRPr>
          </a:p>
          <a:p>
            <a:pPr indent="0" lvl="0" marL="0" rtl="0" algn="just">
              <a:spcBef>
                <a:spcPts val="0"/>
              </a:spcBef>
              <a:spcAft>
                <a:spcPts val="0"/>
              </a:spcAft>
              <a:buClr>
                <a:schemeClr val="dk1"/>
              </a:buClr>
              <a:buFont typeface="Arial"/>
              <a:buNone/>
            </a:pPr>
            <a:r>
              <a:t/>
            </a:r>
            <a:endParaRPr sz="2400">
              <a:solidFill>
                <a:srgbClr val="1C1C1C"/>
              </a:solidFill>
              <a:latin typeface="Source Sans Pro"/>
              <a:ea typeface="Source Sans Pro"/>
              <a:cs typeface="Source Sans Pro"/>
              <a:sym typeface="Source Sans Pro"/>
            </a:endParaRPr>
          </a:p>
          <a:p>
            <a:pPr indent="0" lvl="0" marL="0" marR="0" rtl="0" algn="just">
              <a:spcBef>
                <a:spcPts val="0"/>
              </a:spcBef>
              <a:spcAft>
                <a:spcPts val="0"/>
              </a:spcAft>
              <a:buNone/>
            </a:pPr>
            <a:r>
              <a:t/>
            </a:r>
            <a:endParaRPr sz="2600">
              <a:solidFill>
                <a:srgbClr val="1C1C1C"/>
              </a:solidFill>
              <a:latin typeface="Source Sans Pro"/>
              <a:ea typeface="Source Sans Pro"/>
              <a:cs typeface="Source Sans Pro"/>
              <a:sym typeface="Source Sans Pro"/>
            </a:endParaRPr>
          </a:p>
          <a:p>
            <a:pPr indent="0" lvl="0" marL="0" marR="0" rtl="0" algn="just">
              <a:spcBef>
                <a:spcPts val="1000"/>
              </a:spcBef>
              <a:spcAft>
                <a:spcPts val="1000"/>
              </a:spcAft>
              <a:buNone/>
            </a:pPr>
            <a:r>
              <a:t/>
            </a:r>
            <a:endParaRPr i="1" sz="2600">
              <a:solidFill>
                <a:srgbClr val="1C1C1C"/>
              </a:solidFill>
              <a:latin typeface="Source Sans Pro"/>
              <a:ea typeface="Source Sans Pro"/>
              <a:cs typeface="Source Sans Pro"/>
              <a:sym typeface="Source Sans Pro"/>
            </a:endParaRPr>
          </a:p>
        </p:txBody>
      </p:sp>
      <p:sp>
        <p:nvSpPr>
          <p:cNvPr id="128" name="Google Shape;128;p23"/>
          <p:cNvSpPr txBox="1"/>
          <p:nvPr/>
        </p:nvSpPr>
        <p:spPr>
          <a:xfrm>
            <a:off x="259300" y="4763400"/>
            <a:ext cx="9183300" cy="174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1C1C1C"/>
              </a:solidFill>
              <a:latin typeface="Source Sans Pro"/>
              <a:ea typeface="Source Sans Pro"/>
              <a:cs typeface="Source Sans Pro"/>
              <a:sym typeface="Source Sans Pr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13"/>
          <p:cNvSpPr txBox="1"/>
          <p:nvPr>
            <p:ph idx="3" type="body"/>
          </p:nvPr>
        </p:nvSpPr>
        <p:spPr>
          <a:xfrm>
            <a:off x="2721050" y="2663850"/>
            <a:ext cx="50553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AR" sz="9600">
                <a:latin typeface="Source Sans Pro"/>
                <a:ea typeface="Source Sans Pro"/>
                <a:cs typeface="Source Sans Pro"/>
                <a:sym typeface="Source Sans Pro"/>
              </a:rPr>
              <a:t>¿Dudas?</a:t>
            </a:r>
            <a:endParaRPr b="1" sz="9600">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strike="noStrike">
                <a:solidFill>
                  <a:srgbClr val="FFFFFF"/>
                </a:solidFill>
                <a:latin typeface="Source Sans Pro Black"/>
                <a:ea typeface="Source Sans Pro Black"/>
                <a:cs typeface="Source Sans Pro Black"/>
                <a:sym typeface="Source Sans Pro Black"/>
              </a:rPr>
              <a:t>Datos Cualit</a:t>
            </a:r>
            <a:r>
              <a:rPr b="1" lang="es-AR" sz="3200">
                <a:solidFill>
                  <a:srgbClr val="FFFFFF"/>
                </a:solidFill>
                <a:latin typeface="Source Sans Pro Black"/>
                <a:ea typeface="Source Sans Pro Black"/>
                <a:cs typeface="Source Sans Pro Black"/>
                <a:sym typeface="Source Sans Pro Black"/>
              </a:rPr>
              <a:t>ativos o </a:t>
            </a:r>
            <a:r>
              <a:rPr b="1" lang="es-AR" sz="3200" strike="noStrike">
                <a:solidFill>
                  <a:srgbClr val="FFFFFF"/>
                </a:solidFill>
                <a:latin typeface="Source Sans Pro Black"/>
                <a:ea typeface="Source Sans Pro Black"/>
                <a:cs typeface="Source Sans Pro Black"/>
                <a:sym typeface="Source Sans Pro Black"/>
              </a:rPr>
              <a:t> Categóricos	</a:t>
            </a:r>
            <a:endParaRPr b="1" sz="3200" strike="noStrike">
              <a:solidFill>
                <a:srgbClr val="FFFFFF"/>
              </a:solidFill>
              <a:latin typeface="Source Sans Pro Black"/>
              <a:ea typeface="Source Sans Pro Black"/>
              <a:cs typeface="Source Sans Pro Black"/>
              <a:sym typeface="Source Sans Pro Black"/>
            </a:endParaRPr>
          </a:p>
        </p:txBody>
      </p:sp>
      <p:sp>
        <p:nvSpPr>
          <p:cNvPr id="134" name="Google Shape;134;p24"/>
          <p:cNvSpPr txBox="1"/>
          <p:nvPr/>
        </p:nvSpPr>
        <p:spPr>
          <a:xfrm>
            <a:off x="360000" y="1980000"/>
            <a:ext cx="4479480" cy="22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strike="noStrike">
              <a:solidFill>
                <a:srgbClr val="1C1C1C"/>
              </a:solidFill>
              <a:latin typeface="Source Sans Pro SemiBold"/>
              <a:ea typeface="Source Sans Pro SemiBold"/>
              <a:cs typeface="Source Sans Pro SemiBold"/>
              <a:sym typeface="Source Sans Pro SemiBold"/>
            </a:endParaRPr>
          </a:p>
        </p:txBody>
      </p:sp>
      <p:sp>
        <p:nvSpPr>
          <p:cNvPr id="135" name="Google Shape;135;p24"/>
          <p:cNvSpPr txBox="1"/>
          <p:nvPr/>
        </p:nvSpPr>
        <p:spPr>
          <a:xfrm>
            <a:off x="5063760" y="1980000"/>
            <a:ext cx="4479480" cy="22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strike="noStrike">
              <a:solidFill>
                <a:srgbClr val="1C1C1C"/>
              </a:solidFill>
              <a:latin typeface="Source Sans Pro SemiBold"/>
              <a:ea typeface="Source Sans Pro SemiBold"/>
              <a:cs typeface="Source Sans Pro SemiBold"/>
              <a:sym typeface="Source Sans Pro SemiBold"/>
            </a:endParaRPr>
          </a:p>
        </p:txBody>
      </p:sp>
      <p:sp>
        <p:nvSpPr>
          <p:cNvPr id="136" name="Google Shape;136;p24"/>
          <p:cNvSpPr txBox="1"/>
          <p:nvPr/>
        </p:nvSpPr>
        <p:spPr>
          <a:xfrm>
            <a:off x="170750" y="2325450"/>
            <a:ext cx="9549300" cy="22320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s-AR" sz="2600" strike="noStrike">
                <a:solidFill>
                  <a:srgbClr val="1C1C1C"/>
                </a:solidFill>
                <a:latin typeface="Roboto"/>
                <a:ea typeface="Roboto"/>
                <a:cs typeface="Roboto"/>
                <a:sym typeface="Roboto"/>
              </a:rPr>
              <a:t>Si los datos nos dicen en cual de determinadas categorías no numéricas nuestros ítems van a caer, entonces estamos hablando de datos cualitativos o categóricos; ya que los mismos van a representar determinada cualidad que los ítems poseen</a:t>
            </a:r>
            <a:endParaRPr sz="2600" strike="noStrike">
              <a:solidFill>
                <a:srgbClr val="1C1C1C"/>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strike="noStrike">
                <a:solidFill>
                  <a:srgbClr val="FFFFFF"/>
                </a:solidFill>
                <a:latin typeface="Source Sans Pro Black"/>
                <a:ea typeface="Source Sans Pro Black"/>
                <a:cs typeface="Source Sans Pro Black"/>
                <a:sym typeface="Source Sans Pro Black"/>
              </a:rPr>
              <a:t>Datos Ordinales	</a:t>
            </a:r>
            <a:endParaRPr b="1" sz="3200" strike="noStrike">
              <a:solidFill>
                <a:srgbClr val="FFFFFF"/>
              </a:solidFill>
              <a:latin typeface="Source Sans Pro Black"/>
              <a:ea typeface="Source Sans Pro Black"/>
              <a:cs typeface="Source Sans Pro Black"/>
              <a:sym typeface="Source Sans Pro Black"/>
            </a:endParaRPr>
          </a:p>
        </p:txBody>
      </p:sp>
      <p:sp>
        <p:nvSpPr>
          <p:cNvPr id="142" name="Google Shape;142;p25"/>
          <p:cNvSpPr txBox="1"/>
          <p:nvPr/>
        </p:nvSpPr>
        <p:spPr>
          <a:xfrm>
            <a:off x="360000" y="1800000"/>
            <a:ext cx="9072000" cy="42438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s-AR" sz="2600" strike="noStrike">
                <a:solidFill>
                  <a:srgbClr val="1C1C1C"/>
                </a:solidFill>
                <a:latin typeface="Roboto"/>
                <a:ea typeface="Roboto"/>
                <a:cs typeface="Roboto"/>
                <a:sym typeface="Roboto"/>
              </a:rPr>
              <a:t>Una categoría intermedia entre los dos tipos de datos anteriores, son los datos ordinales. En este tipo de datos, va a existir un orden significativo, vamos a poder clasificar un primero, segundo, tercero, etc. es decir, que podemos establecer un ranking para estos datos, el cual posiblemente luego tenga un rol importante en la etapa de análisis. Los datos se dividen en categorías, pero los números colocados en cada categoría tienen un significado..</a:t>
            </a:r>
            <a:endParaRPr sz="2600" strike="noStrike">
              <a:solidFill>
                <a:srgbClr val="1C1C1C"/>
              </a:solidFill>
              <a:latin typeface="Roboto"/>
              <a:ea typeface="Roboto"/>
              <a:cs typeface="Roboto"/>
              <a:sym typeface="Roboto"/>
            </a:endParaRPr>
          </a:p>
          <a:p>
            <a:pPr indent="0" lvl="0" marL="0" marR="0" rtl="0" algn="just">
              <a:spcBef>
                <a:spcPts val="0"/>
              </a:spcBef>
              <a:spcAft>
                <a:spcPts val="0"/>
              </a:spcAft>
              <a:buNone/>
            </a:pPr>
            <a:r>
              <a:t/>
            </a:r>
            <a:endParaRPr sz="2600">
              <a:solidFill>
                <a:srgbClr val="1C1C1C"/>
              </a:solidFill>
              <a:latin typeface="Roboto"/>
              <a:ea typeface="Roboto"/>
              <a:cs typeface="Roboto"/>
              <a:sym typeface="Roboto"/>
            </a:endParaRPr>
          </a:p>
          <a:p>
            <a:pPr indent="0" lvl="0" marL="0" marR="0" rtl="0" algn="just">
              <a:spcBef>
                <a:spcPts val="0"/>
              </a:spcBef>
              <a:spcAft>
                <a:spcPts val="0"/>
              </a:spcAft>
              <a:buNone/>
            </a:pPr>
            <a:r>
              <a:t/>
            </a:r>
            <a:endParaRPr sz="2600">
              <a:solidFill>
                <a:srgbClr val="1C1C1C"/>
              </a:solidFill>
              <a:latin typeface="Roboto"/>
              <a:ea typeface="Roboto"/>
              <a:cs typeface="Roboto"/>
              <a:sym typeface="Roboto"/>
            </a:endParaRPr>
          </a:p>
          <a:p>
            <a:pPr indent="0" lvl="0" marL="0" marR="0" rtl="0" algn="just">
              <a:spcBef>
                <a:spcPts val="0"/>
              </a:spcBef>
              <a:spcAft>
                <a:spcPts val="0"/>
              </a:spcAft>
              <a:buNone/>
            </a:pPr>
            <a:r>
              <a:rPr lang="es-AR" sz="2600">
                <a:solidFill>
                  <a:srgbClr val="1C1C1C"/>
                </a:solidFill>
                <a:latin typeface="Roboto"/>
                <a:ea typeface="Roboto"/>
                <a:cs typeface="Roboto"/>
                <a:sym typeface="Roboto"/>
              </a:rPr>
              <a:t>Ej: Puntuación de estrellas </a:t>
            </a:r>
            <a:endParaRPr sz="2600">
              <a:solidFill>
                <a:srgbClr val="1C1C1C"/>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0" y="2092725"/>
            <a:ext cx="10080626" cy="4062010"/>
          </a:xfrm>
          <a:prstGeom prst="rect">
            <a:avLst/>
          </a:prstGeom>
          <a:noFill/>
          <a:ln>
            <a:noFill/>
          </a:ln>
        </p:spPr>
      </p:pic>
      <p:sp>
        <p:nvSpPr>
          <p:cNvPr id="148" name="Google Shape;148;p26"/>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Nos acercamos a los datos</a:t>
            </a:r>
            <a:endParaRPr b="1" sz="3200" strike="noStrike">
              <a:solidFill>
                <a:srgbClr val="FFFFFF"/>
              </a:solidFill>
              <a:latin typeface="Source Sans Pro Black"/>
              <a:ea typeface="Source Sans Pro Black"/>
              <a:cs typeface="Source Sans Pro Black"/>
              <a:sym typeface="Source Sans Pro Black"/>
            </a:endParaRPr>
          </a:p>
        </p:txBody>
      </p:sp>
      <p:sp>
        <p:nvSpPr>
          <p:cNvPr id="149" name="Google Shape;149;p26"/>
          <p:cNvSpPr/>
          <p:nvPr/>
        </p:nvSpPr>
        <p:spPr>
          <a:xfrm>
            <a:off x="3515900" y="3055800"/>
            <a:ext cx="6504000" cy="32049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txBox="1"/>
          <p:nvPr/>
        </p:nvSpPr>
        <p:spPr>
          <a:xfrm>
            <a:off x="3724572" y="6260700"/>
            <a:ext cx="6225600" cy="6024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lang="es-AR" sz="1800">
                <a:latin typeface="Montserrat"/>
                <a:ea typeface="Montserrat"/>
                <a:cs typeface="Montserrat"/>
                <a:sym typeface="Montserrat"/>
              </a:rPr>
              <a:t>Datos categóricos - Ordinales?</a:t>
            </a:r>
            <a:endParaRPr sz="1800" strike="noStrike">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7"/>
          <p:cNvPicPr preferRelativeResize="0"/>
          <p:nvPr/>
        </p:nvPicPr>
        <p:blipFill>
          <a:blip r:embed="rId3">
            <a:alphaModFix/>
          </a:blip>
          <a:stretch>
            <a:fillRect/>
          </a:stretch>
        </p:blipFill>
        <p:spPr>
          <a:xfrm>
            <a:off x="0" y="2092725"/>
            <a:ext cx="10080626" cy="4062010"/>
          </a:xfrm>
          <a:prstGeom prst="rect">
            <a:avLst/>
          </a:prstGeom>
          <a:noFill/>
          <a:ln>
            <a:noFill/>
          </a:ln>
        </p:spPr>
      </p:pic>
      <p:sp>
        <p:nvSpPr>
          <p:cNvPr id="156" name="Google Shape;156;p27"/>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Leemos el dataset</a:t>
            </a:r>
            <a:endParaRPr b="1" sz="3200" strike="noStrike">
              <a:solidFill>
                <a:srgbClr val="FFFFFF"/>
              </a:solidFill>
              <a:latin typeface="Source Sans Pro Black"/>
              <a:ea typeface="Source Sans Pro Black"/>
              <a:cs typeface="Source Sans Pro Black"/>
              <a:sym typeface="Source Sans Pro Black"/>
            </a:endParaRPr>
          </a:p>
        </p:txBody>
      </p:sp>
      <p:sp>
        <p:nvSpPr>
          <p:cNvPr id="157" name="Google Shape;157;p27"/>
          <p:cNvSpPr/>
          <p:nvPr/>
        </p:nvSpPr>
        <p:spPr>
          <a:xfrm>
            <a:off x="2981275" y="3055800"/>
            <a:ext cx="521700" cy="32049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txBox="1"/>
          <p:nvPr/>
        </p:nvSpPr>
        <p:spPr>
          <a:xfrm>
            <a:off x="2001472" y="6260700"/>
            <a:ext cx="6225600" cy="6024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lang="es-AR" sz="1800">
                <a:latin typeface="Montserrat"/>
                <a:ea typeface="Montserrat"/>
                <a:cs typeface="Montserrat"/>
                <a:sym typeface="Montserrat"/>
              </a:rPr>
              <a:t>Datos numéricos - Continuos o discretos?</a:t>
            </a:r>
            <a:endParaRPr sz="1800" strike="noStrike">
              <a:solidFill>
                <a:srgbClr val="0000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8"/>
          <p:cNvPicPr preferRelativeResize="0"/>
          <p:nvPr/>
        </p:nvPicPr>
        <p:blipFill>
          <a:blip r:embed="rId3">
            <a:alphaModFix/>
          </a:blip>
          <a:stretch>
            <a:fillRect/>
          </a:stretch>
        </p:blipFill>
        <p:spPr>
          <a:xfrm>
            <a:off x="435775" y="2054948"/>
            <a:ext cx="9651007" cy="2844542"/>
          </a:xfrm>
          <a:prstGeom prst="rect">
            <a:avLst/>
          </a:prstGeom>
          <a:noFill/>
          <a:ln>
            <a:noFill/>
          </a:ln>
        </p:spPr>
      </p:pic>
      <p:sp>
        <p:nvSpPr>
          <p:cNvPr id="164" name="Google Shape;164;p28"/>
          <p:cNvSpPr txBox="1"/>
          <p:nvPr/>
        </p:nvSpPr>
        <p:spPr>
          <a:xfrm>
            <a:off x="1766872" y="360000"/>
            <a:ext cx="80253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Leemos el dataset</a:t>
            </a:r>
            <a:endParaRPr b="1" sz="3200" strike="noStrike">
              <a:solidFill>
                <a:srgbClr val="FFFFFF"/>
              </a:solidFill>
              <a:latin typeface="Source Sans Pro Black"/>
              <a:ea typeface="Source Sans Pro Black"/>
              <a:cs typeface="Source Sans Pro Black"/>
              <a:sym typeface="Source Sans Pro Black"/>
            </a:endParaRPr>
          </a:p>
        </p:txBody>
      </p:sp>
      <p:sp>
        <p:nvSpPr>
          <p:cNvPr id="165" name="Google Shape;165;p28"/>
          <p:cNvSpPr/>
          <p:nvPr/>
        </p:nvSpPr>
        <p:spPr>
          <a:xfrm>
            <a:off x="1873092" y="3017691"/>
            <a:ext cx="1916400" cy="17742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166" name="Google Shape;166;p28"/>
          <p:cNvSpPr txBox="1"/>
          <p:nvPr/>
        </p:nvSpPr>
        <p:spPr>
          <a:xfrm>
            <a:off x="1704785" y="4791846"/>
            <a:ext cx="2253000" cy="7224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lang="es-AR" sz="1800">
                <a:latin typeface="Montserrat"/>
                <a:ea typeface="Montserrat"/>
                <a:cs typeface="Montserrat"/>
                <a:sym typeface="Montserrat"/>
              </a:rPr>
              <a:t>Datos categóricos</a:t>
            </a:r>
            <a:endParaRPr sz="1800" strike="noStrike">
              <a:solidFill>
                <a:srgbClr val="000000"/>
              </a:solidFill>
              <a:latin typeface="Montserrat"/>
              <a:ea typeface="Montserrat"/>
              <a:cs typeface="Montserrat"/>
              <a:sym typeface="Montserrat"/>
            </a:endParaRPr>
          </a:p>
        </p:txBody>
      </p:sp>
      <p:sp>
        <p:nvSpPr>
          <p:cNvPr id="167" name="Google Shape;167;p28"/>
          <p:cNvSpPr txBox="1"/>
          <p:nvPr/>
        </p:nvSpPr>
        <p:spPr>
          <a:xfrm>
            <a:off x="4871588" y="4791846"/>
            <a:ext cx="2253000" cy="7224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lang="es-AR" sz="1800">
                <a:latin typeface="Montserrat"/>
                <a:ea typeface="Montserrat"/>
                <a:cs typeface="Montserrat"/>
                <a:sym typeface="Montserrat"/>
              </a:rPr>
              <a:t>Datos numéricos</a:t>
            </a:r>
            <a:endParaRPr sz="1800">
              <a:latin typeface="Montserrat"/>
              <a:ea typeface="Montserrat"/>
              <a:cs typeface="Montserrat"/>
              <a:sym typeface="Montserrat"/>
            </a:endParaRPr>
          </a:p>
          <a:p>
            <a:pPr indent="0" lvl="0" marL="0" marR="0" rtl="0" algn="ctr">
              <a:lnSpc>
                <a:spcPct val="200000"/>
              </a:lnSpc>
              <a:spcBef>
                <a:spcPts val="1000"/>
              </a:spcBef>
              <a:spcAft>
                <a:spcPts val="0"/>
              </a:spcAft>
              <a:buNone/>
            </a:pPr>
            <a:r>
              <a:rPr lang="es-AR" sz="1800">
                <a:latin typeface="Montserrat"/>
                <a:ea typeface="Montserrat"/>
                <a:cs typeface="Montserrat"/>
                <a:sym typeface="Montserrat"/>
              </a:rPr>
              <a:t>Discretos</a:t>
            </a:r>
            <a:endParaRPr sz="1800">
              <a:latin typeface="Montserrat"/>
              <a:ea typeface="Montserrat"/>
              <a:cs typeface="Montserrat"/>
              <a:sym typeface="Montserrat"/>
            </a:endParaRPr>
          </a:p>
        </p:txBody>
      </p:sp>
      <p:sp>
        <p:nvSpPr>
          <p:cNvPr id="168" name="Google Shape;168;p28"/>
          <p:cNvSpPr/>
          <p:nvPr/>
        </p:nvSpPr>
        <p:spPr>
          <a:xfrm>
            <a:off x="3833451" y="3017691"/>
            <a:ext cx="4329300" cy="17742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p:nvPr/>
        </p:nvSpPr>
        <p:spPr>
          <a:xfrm>
            <a:off x="8206698" y="3017691"/>
            <a:ext cx="1783800" cy="17742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txBox="1"/>
          <p:nvPr/>
        </p:nvSpPr>
        <p:spPr>
          <a:xfrm>
            <a:off x="7972188" y="4899501"/>
            <a:ext cx="2253000" cy="7224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lang="es-AR" sz="1800">
                <a:latin typeface="Montserrat"/>
                <a:ea typeface="Montserrat"/>
                <a:cs typeface="Montserrat"/>
                <a:sym typeface="Montserrat"/>
              </a:rPr>
              <a:t>Datos numéricos</a:t>
            </a:r>
            <a:endParaRPr sz="1800">
              <a:latin typeface="Montserrat"/>
              <a:ea typeface="Montserrat"/>
              <a:cs typeface="Montserrat"/>
              <a:sym typeface="Montserrat"/>
            </a:endParaRPr>
          </a:p>
          <a:p>
            <a:pPr indent="0" lvl="0" marL="0" marR="0" rtl="0" algn="ctr">
              <a:lnSpc>
                <a:spcPct val="200000"/>
              </a:lnSpc>
              <a:spcBef>
                <a:spcPts val="1000"/>
              </a:spcBef>
              <a:spcAft>
                <a:spcPts val="0"/>
              </a:spcAft>
              <a:buNone/>
            </a:pPr>
            <a:r>
              <a:rPr lang="es-AR" sz="1800">
                <a:latin typeface="Montserrat"/>
                <a:ea typeface="Montserrat"/>
                <a:cs typeface="Montserrat"/>
                <a:sym typeface="Montserrat"/>
              </a:rPr>
              <a:t>Continuos</a:t>
            </a:r>
            <a:endParaRPr sz="18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9"/>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strike="noStrike">
                <a:solidFill>
                  <a:srgbClr val="FFFFFF"/>
                </a:solidFill>
                <a:latin typeface="Source Sans Pro Black"/>
                <a:ea typeface="Source Sans Pro Black"/>
                <a:cs typeface="Source Sans Pro Black"/>
                <a:sym typeface="Source Sans Pro Black"/>
              </a:rPr>
              <a:t>El Espacio Muestral</a:t>
            </a:r>
            <a:endParaRPr b="1" sz="3200" strike="noStrike">
              <a:solidFill>
                <a:srgbClr val="FFFFFF"/>
              </a:solidFill>
              <a:latin typeface="Source Sans Pro Black"/>
              <a:ea typeface="Source Sans Pro Black"/>
              <a:cs typeface="Source Sans Pro Black"/>
              <a:sym typeface="Source Sans Pro Black"/>
            </a:endParaRPr>
          </a:p>
        </p:txBody>
      </p:sp>
      <p:sp>
        <p:nvSpPr>
          <p:cNvPr id="176" name="Google Shape;176;p29"/>
          <p:cNvSpPr txBox="1"/>
          <p:nvPr/>
        </p:nvSpPr>
        <p:spPr>
          <a:xfrm>
            <a:off x="360000" y="1980000"/>
            <a:ext cx="9360000" cy="40038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s-AR" sz="2600" strike="noStrike">
                <a:solidFill>
                  <a:srgbClr val="1C1C1C"/>
                </a:solidFill>
                <a:latin typeface="Roboto"/>
                <a:ea typeface="Roboto"/>
                <a:cs typeface="Roboto"/>
                <a:sym typeface="Roboto"/>
              </a:rPr>
              <a:t>El conjunto de todos los resultados posibles de un experimento aleatorio es el espacio muestral. Al espacio muestral lo anotamos con la letra S.</a:t>
            </a:r>
            <a:endParaRPr sz="2600" strike="noStrike">
              <a:solidFill>
                <a:srgbClr val="1C1C1C"/>
              </a:solidFill>
              <a:latin typeface="Roboto"/>
              <a:ea typeface="Roboto"/>
              <a:cs typeface="Roboto"/>
              <a:sym typeface="Roboto"/>
            </a:endParaRPr>
          </a:p>
          <a:p>
            <a:pPr indent="0" lvl="0" marL="0" rtl="0" algn="just">
              <a:spcBef>
                <a:spcPts val="0"/>
              </a:spcBef>
              <a:spcAft>
                <a:spcPts val="0"/>
              </a:spcAft>
              <a:buClr>
                <a:schemeClr val="dk1"/>
              </a:buClr>
              <a:buFont typeface="Arial"/>
              <a:buNone/>
            </a:pPr>
            <a:r>
              <a:rPr lang="es-AR" sz="2600">
                <a:solidFill>
                  <a:srgbClr val="1C1C1C"/>
                </a:solidFill>
                <a:latin typeface="Roboto"/>
                <a:ea typeface="Roboto"/>
                <a:cs typeface="Roboto"/>
                <a:sym typeface="Roboto"/>
              </a:rPr>
              <a:t>1- La elección de S no es única, depende de lo que se quiera observar del experimento aleatorio. Ejemplos? pensemos en un simple dado...</a:t>
            </a:r>
            <a:endParaRPr sz="2600">
              <a:solidFill>
                <a:srgbClr val="1C1C1C"/>
              </a:solidFill>
              <a:latin typeface="Roboto"/>
              <a:ea typeface="Roboto"/>
              <a:cs typeface="Roboto"/>
              <a:sym typeface="Roboto"/>
            </a:endParaRPr>
          </a:p>
          <a:p>
            <a:pPr indent="0" lvl="0" marL="0" rtl="0" algn="just">
              <a:spcBef>
                <a:spcPts val="1142"/>
              </a:spcBef>
              <a:spcAft>
                <a:spcPts val="0"/>
              </a:spcAft>
              <a:buClr>
                <a:schemeClr val="dk1"/>
              </a:buClr>
              <a:buFont typeface="Arial"/>
              <a:buNone/>
            </a:pPr>
            <a:r>
              <a:rPr lang="es-AR" sz="2600">
                <a:solidFill>
                  <a:srgbClr val="1C1C1C"/>
                </a:solidFill>
                <a:latin typeface="Roboto"/>
                <a:ea typeface="Roboto"/>
                <a:cs typeface="Roboto"/>
                <a:sym typeface="Roboto"/>
              </a:rPr>
              <a:t>2- El espacio muestral puede ser un conjunto finito, o infinito. A su vez si es infinito puede ser infinito numerable o no numerable. </a:t>
            </a:r>
            <a:endParaRPr sz="2600">
              <a:solidFill>
                <a:srgbClr val="1C1C1C"/>
              </a:solidFill>
              <a:latin typeface="Roboto"/>
              <a:ea typeface="Roboto"/>
              <a:cs typeface="Roboto"/>
              <a:sym typeface="Roboto"/>
            </a:endParaRPr>
          </a:p>
          <a:p>
            <a:pPr indent="0" lvl="0" marL="0" marR="0" rtl="0" algn="just">
              <a:spcBef>
                <a:spcPts val="0"/>
              </a:spcBef>
              <a:spcAft>
                <a:spcPts val="0"/>
              </a:spcAft>
              <a:buNone/>
            </a:pPr>
            <a:r>
              <a:t/>
            </a:r>
            <a:endParaRPr sz="2600">
              <a:solidFill>
                <a:srgbClr val="1C1C1C"/>
              </a:solidFill>
              <a:latin typeface="Roboto"/>
              <a:ea typeface="Roboto"/>
              <a:cs typeface="Roboto"/>
              <a:sym typeface="Roboto"/>
            </a:endParaRPr>
          </a:p>
        </p:txBody>
      </p:sp>
      <p:sp>
        <p:nvSpPr>
          <p:cNvPr id="177" name="Google Shape;177;p29"/>
          <p:cNvSpPr txBox="1"/>
          <p:nvPr/>
        </p:nvSpPr>
        <p:spPr>
          <a:xfrm>
            <a:off x="360000" y="4807075"/>
            <a:ext cx="9180000" cy="1849200"/>
          </a:xfrm>
          <a:prstGeom prst="rect">
            <a:avLst/>
          </a:prstGeom>
          <a:noFill/>
          <a:ln>
            <a:noFill/>
          </a:ln>
        </p:spPr>
        <p:txBody>
          <a:bodyPr anchorCtr="0" anchor="t" bIns="0" lIns="0" spcFirstLastPara="1" rIns="0" wrap="square" tIns="0">
            <a:noAutofit/>
          </a:bodyPr>
          <a:lstStyle/>
          <a:p>
            <a:pPr indent="0" lvl="0" marL="0" marR="0" rtl="0" algn="l">
              <a:spcBef>
                <a:spcPts val="1142"/>
              </a:spcBef>
              <a:spcAft>
                <a:spcPts val="0"/>
              </a:spcAft>
              <a:buNone/>
            </a:pPr>
            <a:r>
              <a:t/>
            </a:r>
            <a:endParaRPr b="1" sz="2600" strike="noStrike">
              <a:solidFill>
                <a:srgbClr val="1C1C1C"/>
              </a:solidFill>
              <a:latin typeface="Source Sans Pro SemiBold"/>
              <a:ea typeface="Source Sans Pro SemiBold"/>
              <a:cs typeface="Source Sans Pro SemiBold"/>
              <a:sym typeface="Source Sans Pro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rgbClr val="FFFFFF"/>
                </a:solidFill>
                <a:latin typeface="Source Sans Pro"/>
                <a:ea typeface="Source Sans Pro"/>
                <a:cs typeface="Source Sans Pro"/>
                <a:sym typeface="Source Sans Pro"/>
              </a:rPr>
              <a:t>Que implican los infinitos?</a:t>
            </a:r>
            <a:endParaRPr b="1" sz="3600">
              <a:solidFill>
                <a:srgbClr val="FFFFFF"/>
              </a:solidFill>
              <a:latin typeface="Source Sans Pro"/>
              <a:ea typeface="Source Sans Pro"/>
              <a:cs typeface="Source Sans Pro"/>
              <a:sym typeface="Source Sans Pro"/>
            </a:endParaRPr>
          </a:p>
        </p:txBody>
      </p:sp>
      <p:sp>
        <p:nvSpPr>
          <p:cNvPr id="183" name="Google Shape;183;p30"/>
          <p:cNvSpPr txBox="1"/>
          <p:nvPr>
            <p:ph idx="1" type="body"/>
          </p:nvPr>
        </p:nvSpPr>
        <p:spPr>
          <a:xfrm>
            <a:off x="360000" y="2589600"/>
            <a:ext cx="8995200" cy="223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solidFill>
                  <a:schemeClr val="dk1"/>
                </a:solidFill>
                <a:latin typeface="Roboto"/>
                <a:ea typeface="Roboto"/>
                <a:cs typeface="Roboto"/>
                <a:sym typeface="Roboto"/>
              </a:rPr>
              <a:t>Los conjuntos infinitos tienen propiedades muy especiales, pero, entre otras, la que atenta contra la intuición es que un subconjunto “más pequeño”, “incluido” dentro de un conjunto, puede contener el mismo número de elementos que el todo.</a:t>
            </a:r>
            <a:endParaRPr sz="26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s-AR" sz="3600">
                <a:solidFill>
                  <a:srgbClr val="FFFFFF"/>
                </a:solidFill>
                <a:latin typeface="Source Sans Pro"/>
                <a:ea typeface="Source Sans Pro"/>
                <a:cs typeface="Source Sans Pro"/>
                <a:sym typeface="Source Sans Pro"/>
              </a:rPr>
              <a:t>Ejemplos de conjuntos infinitos numerables</a:t>
            </a:r>
            <a:endParaRPr b="1" sz="3600">
              <a:solidFill>
                <a:srgbClr val="FFFFFF"/>
              </a:solidFill>
            </a:endParaRPr>
          </a:p>
        </p:txBody>
      </p:sp>
      <p:sp>
        <p:nvSpPr>
          <p:cNvPr id="189" name="Google Shape;189;p31"/>
          <p:cNvSpPr txBox="1"/>
          <p:nvPr>
            <p:ph idx="3" type="body"/>
          </p:nvPr>
        </p:nvSpPr>
        <p:spPr>
          <a:xfrm>
            <a:off x="260275" y="1871275"/>
            <a:ext cx="9180000" cy="465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solidFill>
                  <a:schemeClr val="dk1"/>
                </a:solidFill>
                <a:latin typeface="Roboto"/>
                <a:ea typeface="Roboto"/>
                <a:cs typeface="Roboto"/>
                <a:sym typeface="Roboto"/>
              </a:rPr>
              <a:t>L</a:t>
            </a:r>
            <a:r>
              <a:rPr lang="es-AR" sz="2600">
                <a:solidFill>
                  <a:schemeClr val="dk1"/>
                </a:solidFill>
                <a:latin typeface="Roboto"/>
                <a:ea typeface="Roboto"/>
                <a:cs typeface="Roboto"/>
                <a:sym typeface="Roboto"/>
              </a:rPr>
              <a:t>os números naturales: no sabemos cuántos hay (sabemos que son infinitos pero infinito no es un numero), aunque podemos decir cuantos naturales hay entre un numero natural y otro</a:t>
            </a:r>
            <a:endParaRPr sz="2600">
              <a:solidFill>
                <a:schemeClr val="dk1"/>
              </a:solidFill>
              <a:latin typeface="Roboto"/>
              <a:ea typeface="Roboto"/>
              <a:cs typeface="Roboto"/>
              <a:sym typeface="Roboto"/>
            </a:endParaRPr>
          </a:p>
          <a:p>
            <a:pPr indent="0" lvl="0" marL="0" rtl="0" algn="just">
              <a:spcBef>
                <a:spcPts val="0"/>
              </a:spcBef>
              <a:spcAft>
                <a:spcPts val="0"/>
              </a:spcAft>
              <a:buNone/>
            </a:pPr>
            <a:r>
              <a:t/>
            </a:r>
            <a:endParaRPr sz="2600">
              <a:solidFill>
                <a:schemeClr val="dk1"/>
              </a:solidFill>
              <a:latin typeface="Roboto"/>
              <a:ea typeface="Roboto"/>
              <a:cs typeface="Roboto"/>
              <a:sym typeface="Roboto"/>
            </a:endParaRPr>
          </a:p>
          <a:p>
            <a:pPr indent="0" lvl="0" marL="0" rtl="0" algn="just">
              <a:spcBef>
                <a:spcPts val="0"/>
              </a:spcBef>
              <a:spcAft>
                <a:spcPts val="0"/>
              </a:spcAft>
              <a:buNone/>
            </a:pPr>
            <a:r>
              <a:t/>
            </a:r>
            <a:endParaRPr sz="26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Hay variables aleatorias cuyo rango son todos los números reales de un intervalo dado, (es decir es un conjunto infinito no numerable). Ejemplos de variables continuas podrían ser</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X: “tiempo que tarda en llegar un colectivo a una parada”</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Y: “tiempo de vida de un fusible”</a:t>
            </a:r>
            <a:endParaRPr sz="2600">
              <a:solidFill>
                <a:schemeClr val="dk1"/>
              </a:solidFill>
              <a:latin typeface="Roboto"/>
              <a:ea typeface="Roboto"/>
              <a:cs typeface="Roboto"/>
              <a:sym typeface="Roboto"/>
            </a:endParaRPr>
          </a:p>
          <a:p>
            <a:pPr indent="0" lvl="0" marL="0" rtl="0" algn="just">
              <a:spcBef>
                <a:spcPts val="0"/>
              </a:spcBef>
              <a:spcAft>
                <a:spcPts val="0"/>
              </a:spcAft>
              <a:buNone/>
            </a:pPr>
            <a:r>
              <a:t/>
            </a:r>
            <a:endParaRPr sz="2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rgbClr val="FFFFFF"/>
                </a:solidFill>
                <a:latin typeface="Source Sans Pro"/>
                <a:ea typeface="Source Sans Pro"/>
                <a:cs typeface="Source Sans Pro"/>
                <a:sym typeface="Source Sans Pro"/>
              </a:rPr>
              <a:t>El espacio Muestral</a:t>
            </a:r>
            <a:endParaRPr b="1" sz="3600">
              <a:solidFill>
                <a:srgbClr val="FFFFFF"/>
              </a:solidFill>
              <a:latin typeface="Source Sans Pro"/>
              <a:ea typeface="Source Sans Pro"/>
              <a:cs typeface="Source Sans Pro"/>
              <a:sym typeface="Source Sans Pro"/>
            </a:endParaRPr>
          </a:p>
        </p:txBody>
      </p:sp>
      <p:sp>
        <p:nvSpPr>
          <p:cNvPr id="195" name="Google Shape;195;p32"/>
          <p:cNvSpPr txBox="1"/>
          <p:nvPr>
            <p:ph idx="3" type="body"/>
          </p:nvPr>
        </p:nvSpPr>
        <p:spPr>
          <a:xfrm>
            <a:off x="450325" y="2278050"/>
            <a:ext cx="9180000" cy="318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Font typeface="Arial"/>
              <a:buNone/>
            </a:pPr>
            <a:r>
              <a:rPr lang="es-AR" sz="2600">
                <a:solidFill>
                  <a:srgbClr val="1C1C1C"/>
                </a:solidFill>
                <a:latin typeface="Roboto"/>
                <a:ea typeface="Roboto"/>
                <a:cs typeface="Roboto"/>
                <a:sym typeface="Roboto"/>
              </a:rPr>
              <a:t>a) Si ε : tirar un dado y observar el número en la cara de arriba, entonces podemos tomar como espacio muestral a S = { 1 , 2 , 3 , 4 , 5 , 6 }</a:t>
            </a:r>
            <a:endParaRPr sz="2600">
              <a:solidFill>
                <a:srgbClr val="1C1C1C"/>
              </a:solidFill>
              <a:latin typeface="Roboto"/>
              <a:ea typeface="Roboto"/>
              <a:cs typeface="Roboto"/>
              <a:sym typeface="Roboto"/>
            </a:endParaRPr>
          </a:p>
          <a:p>
            <a:pPr indent="0" lvl="0" marL="0" rtl="0" algn="just">
              <a:spcBef>
                <a:spcPts val="1142"/>
              </a:spcBef>
              <a:spcAft>
                <a:spcPts val="0"/>
              </a:spcAft>
              <a:buClr>
                <a:schemeClr val="dk1"/>
              </a:buClr>
              <a:buFont typeface="Arial"/>
              <a:buNone/>
            </a:pPr>
            <a:r>
              <a:rPr lang="es-AR" sz="2600">
                <a:solidFill>
                  <a:srgbClr val="1C1C1C"/>
                </a:solidFill>
                <a:latin typeface="Roboto"/>
                <a:ea typeface="Roboto"/>
                <a:cs typeface="Roboto"/>
                <a:sym typeface="Roboto"/>
              </a:rPr>
              <a:t>b) Si ε : tirar una moneda, entonces S = { c , s }</a:t>
            </a:r>
            <a:endParaRPr sz="2600">
              <a:solidFill>
                <a:srgbClr val="1C1C1C"/>
              </a:solidFill>
              <a:latin typeface="Roboto"/>
              <a:ea typeface="Roboto"/>
              <a:cs typeface="Roboto"/>
              <a:sym typeface="Roboto"/>
            </a:endParaRPr>
          </a:p>
          <a:p>
            <a:pPr indent="0" lvl="0" marL="0" rtl="0" algn="just">
              <a:spcBef>
                <a:spcPts val="1142"/>
              </a:spcBef>
              <a:spcAft>
                <a:spcPts val="0"/>
              </a:spcAft>
              <a:buClr>
                <a:schemeClr val="dk1"/>
              </a:buClr>
              <a:buFont typeface="Arial"/>
              <a:buNone/>
            </a:pPr>
            <a:r>
              <a:rPr lang="es-AR" sz="2600">
                <a:solidFill>
                  <a:srgbClr val="1C1C1C"/>
                </a:solidFill>
                <a:latin typeface="Roboto"/>
                <a:ea typeface="Roboto"/>
                <a:cs typeface="Roboto"/>
                <a:sym typeface="Roboto"/>
              </a:rPr>
              <a:t>c) Si ε : lanzar una moneda tres veces y contar el número total de caras obtenidas entonces podemos considerar S = { 0 , 1 , 2 , 3 }</a:t>
            </a:r>
            <a:endParaRPr sz="2600">
              <a:solidFill>
                <a:srgbClr val="1C1C1C"/>
              </a:solidFill>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a:t>
            </a:r>
            <a:r>
              <a:rPr b="1" lang="es-AR" sz="3200" strike="noStrike">
                <a:solidFill>
                  <a:srgbClr val="FFFFFF"/>
                </a:solidFill>
                <a:latin typeface="Source Sans Pro Black"/>
                <a:ea typeface="Source Sans Pro Black"/>
                <a:cs typeface="Source Sans Pro Black"/>
                <a:sym typeface="Source Sans Pro Black"/>
              </a:rPr>
              <a:t>De qu</a:t>
            </a:r>
            <a:r>
              <a:rPr b="1" lang="es-AR" sz="3200">
                <a:solidFill>
                  <a:srgbClr val="FFFFFF"/>
                </a:solidFill>
                <a:latin typeface="Source Sans Pro Black"/>
                <a:ea typeface="Source Sans Pro Black"/>
                <a:cs typeface="Source Sans Pro Black"/>
                <a:sym typeface="Source Sans Pro Black"/>
              </a:rPr>
              <a:t>é</a:t>
            </a:r>
            <a:r>
              <a:rPr b="1" lang="es-AR" sz="3200" strike="noStrike">
                <a:solidFill>
                  <a:srgbClr val="FFFFFF"/>
                </a:solidFill>
                <a:latin typeface="Source Sans Pro Black"/>
                <a:ea typeface="Source Sans Pro Black"/>
                <a:cs typeface="Source Sans Pro Black"/>
                <a:sym typeface="Source Sans Pro Black"/>
              </a:rPr>
              <a:t> hablamos cuando decimos que algo es probable? </a:t>
            </a:r>
            <a:endParaRPr b="1" sz="3200" strike="noStrike">
              <a:solidFill>
                <a:srgbClr val="FFFFFF"/>
              </a:solidFill>
              <a:latin typeface="Source Sans Pro Black"/>
              <a:ea typeface="Source Sans Pro Black"/>
              <a:cs typeface="Source Sans Pro Black"/>
              <a:sym typeface="Source Sans Pro Black"/>
            </a:endParaRPr>
          </a:p>
        </p:txBody>
      </p:sp>
      <p:sp>
        <p:nvSpPr>
          <p:cNvPr id="73" name="Google Shape;73;p15"/>
          <p:cNvSpPr txBox="1"/>
          <p:nvPr/>
        </p:nvSpPr>
        <p:spPr>
          <a:xfrm>
            <a:off x="360000" y="1653025"/>
            <a:ext cx="9284400" cy="4548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AR" sz="2600" strike="noStrike">
                <a:solidFill>
                  <a:srgbClr val="1C1C1C"/>
                </a:solidFill>
                <a:latin typeface="Roboto"/>
                <a:ea typeface="Roboto"/>
                <a:cs typeface="Roboto"/>
                <a:sym typeface="Roboto"/>
              </a:rPr>
              <a:t>La </a:t>
            </a:r>
            <a:r>
              <a:rPr b="1" lang="es-AR" sz="2600" strike="noStrike">
                <a:solidFill>
                  <a:srgbClr val="1C1C1C"/>
                </a:solidFill>
                <a:latin typeface="Roboto"/>
                <a:ea typeface="Roboto"/>
                <a:cs typeface="Roboto"/>
                <a:sym typeface="Roboto"/>
              </a:rPr>
              <a:t>Teoría de Probabilidades</a:t>
            </a:r>
            <a:r>
              <a:rPr lang="es-AR" sz="2600" strike="noStrike">
                <a:solidFill>
                  <a:srgbClr val="1C1C1C"/>
                </a:solidFill>
                <a:latin typeface="Roboto"/>
                <a:ea typeface="Roboto"/>
                <a:cs typeface="Roboto"/>
                <a:sym typeface="Roboto"/>
              </a:rPr>
              <a:t> estudia los llamados experimentos aleatorios.</a:t>
            </a:r>
            <a:endParaRPr sz="2600" strike="noStrike">
              <a:solidFill>
                <a:srgbClr val="1C1C1C"/>
              </a:solidFill>
              <a:latin typeface="Roboto"/>
              <a:ea typeface="Roboto"/>
              <a:cs typeface="Roboto"/>
              <a:sym typeface="Roboto"/>
            </a:endParaRPr>
          </a:p>
          <a:p>
            <a:pPr indent="0" lvl="0" marL="0" rtl="0" algn="l">
              <a:spcBef>
                <a:spcPts val="0"/>
              </a:spcBef>
              <a:spcAft>
                <a:spcPts val="0"/>
              </a:spcAft>
              <a:buClr>
                <a:schemeClr val="dk1"/>
              </a:buClr>
              <a:buFont typeface="Arial"/>
              <a:buNone/>
            </a:pPr>
            <a:r>
              <a:rPr lang="es-AR" sz="2600">
                <a:solidFill>
                  <a:srgbClr val="1C1C1C"/>
                </a:solidFill>
                <a:latin typeface="Roboto"/>
                <a:ea typeface="Roboto"/>
                <a:cs typeface="Roboto"/>
                <a:sym typeface="Roboto"/>
              </a:rPr>
              <a:t>Un </a:t>
            </a:r>
            <a:r>
              <a:rPr b="1" lang="es-AR" sz="2600">
                <a:solidFill>
                  <a:srgbClr val="1C1C1C"/>
                </a:solidFill>
                <a:latin typeface="Roboto"/>
                <a:ea typeface="Roboto"/>
                <a:cs typeface="Roboto"/>
                <a:sym typeface="Roboto"/>
              </a:rPr>
              <a:t>experimento aleatorio</a:t>
            </a:r>
            <a:r>
              <a:rPr lang="es-AR" sz="2600">
                <a:solidFill>
                  <a:srgbClr val="1C1C1C"/>
                </a:solidFill>
                <a:latin typeface="Roboto"/>
                <a:ea typeface="Roboto"/>
                <a:cs typeface="Roboto"/>
                <a:sym typeface="Roboto"/>
              </a:rPr>
              <a:t> tiene las siguientes características:</a:t>
            </a:r>
            <a:endParaRPr sz="2600">
              <a:solidFill>
                <a:srgbClr val="1C1C1C"/>
              </a:solidFill>
              <a:latin typeface="Roboto"/>
              <a:ea typeface="Roboto"/>
              <a:cs typeface="Roboto"/>
              <a:sym typeface="Roboto"/>
            </a:endParaRPr>
          </a:p>
          <a:p>
            <a:pPr indent="0" lvl="0" marL="0" marR="0" rtl="0" algn="l">
              <a:spcBef>
                <a:spcPts val="0"/>
              </a:spcBef>
              <a:spcAft>
                <a:spcPts val="0"/>
              </a:spcAft>
              <a:buNone/>
            </a:pPr>
            <a:r>
              <a:t/>
            </a:r>
            <a:endParaRPr sz="2600">
              <a:solidFill>
                <a:srgbClr val="1C1C1C"/>
              </a:solidFill>
              <a:latin typeface="Roboto"/>
              <a:ea typeface="Roboto"/>
              <a:cs typeface="Roboto"/>
              <a:sym typeface="Roboto"/>
            </a:endParaRPr>
          </a:p>
          <a:p>
            <a:pPr indent="0" lvl="0" marL="0" rtl="0" algn="l">
              <a:spcBef>
                <a:spcPts val="0"/>
              </a:spcBef>
              <a:spcAft>
                <a:spcPts val="0"/>
              </a:spcAft>
              <a:buClr>
                <a:schemeClr val="dk1"/>
              </a:buClr>
              <a:buFont typeface="Arial"/>
              <a:buNone/>
            </a:pPr>
            <a:r>
              <a:rPr lang="es-AR" sz="2600">
                <a:solidFill>
                  <a:srgbClr val="1C1C1C"/>
                </a:solidFill>
                <a:latin typeface="Roboto"/>
                <a:ea typeface="Roboto"/>
                <a:cs typeface="Roboto"/>
                <a:sym typeface="Roboto"/>
              </a:rPr>
              <a:t>1- Se lo puede repetir bajo las mismas condiciones tantas veces como se desee.</a:t>
            </a:r>
            <a:endParaRPr sz="2600">
              <a:solidFill>
                <a:srgbClr val="1C1C1C"/>
              </a:solidFill>
              <a:latin typeface="Roboto"/>
              <a:ea typeface="Roboto"/>
              <a:cs typeface="Roboto"/>
              <a:sym typeface="Roboto"/>
            </a:endParaRPr>
          </a:p>
          <a:p>
            <a:pPr indent="0" lvl="0" marL="0" rtl="0" algn="l">
              <a:spcBef>
                <a:spcPts val="1142"/>
              </a:spcBef>
              <a:spcAft>
                <a:spcPts val="0"/>
              </a:spcAft>
              <a:buNone/>
            </a:pPr>
            <a:r>
              <a:rPr lang="es-AR" sz="2600">
                <a:solidFill>
                  <a:srgbClr val="1C1C1C"/>
                </a:solidFill>
                <a:latin typeface="Roboto"/>
                <a:ea typeface="Roboto"/>
                <a:cs typeface="Roboto"/>
                <a:sym typeface="Roboto"/>
              </a:rPr>
              <a:t>2-  No se puede predecir con exactitud el resultado de dicho experimento, pero se puede decir cuáles son los posibles resultados del mismo.</a:t>
            </a:r>
            <a:endParaRPr sz="2600">
              <a:solidFill>
                <a:srgbClr val="1C1C1C"/>
              </a:solidFill>
              <a:latin typeface="Roboto"/>
              <a:ea typeface="Roboto"/>
              <a:cs typeface="Roboto"/>
              <a:sym typeface="Roboto"/>
            </a:endParaRPr>
          </a:p>
          <a:p>
            <a:pPr indent="0" lvl="0" marL="0" rtl="0" algn="l">
              <a:spcBef>
                <a:spcPts val="1142"/>
              </a:spcBef>
              <a:spcAft>
                <a:spcPts val="0"/>
              </a:spcAft>
              <a:buClr>
                <a:schemeClr val="dk1"/>
              </a:buClr>
              <a:buFont typeface="Arial"/>
              <a:buNone/>
            </a:pPr>
            <a:r>
              <a:t/>
            </a:r>
            <a:endParaRPr sz="2600">
              <a:solidFill>
                <a:srgbClr val="1C1C1C"/>
              </a:solidFill>
              <a:latin typeface="Roboto"/>
              <a:ea typeface="Roboto"/>
              <a:cs typeface="Roboto"/>
              <a:sym typeface="Roboto"/>
            </a:endParaRPr>
          </a:p>
          <a:p>
            <a:pPr indent="0" lvl="0" marL="0" rtl="0" algn="l">
              <a:spcBef>
                <a:spcPts val="1142"/>
              </a:spcBef>
              <a:spcAft>
                <a:spcPts val="0"/>
              </a:spcAft>
              <a:buClr>
                <a:schemeClr val="dk1"/>
              </a:buClr>
              <a:buFont typeface="Arial"/>
              <a:buNone/>
            </a:pPr>
            <a:r>
              <a:t/>
            </a:r>
            <a:endParaRPr sz="2600">
              <a:solidFill>
                <a:srgbClr val="1C1C1C"/>
              </a:solidFill>
              <a:latin typeface="Source Sans Pro"/>
              <a:ea typeface="Source Sans Pro"/>
              <a:cs typeface="Source Sans Pro"/>
              <a:sym typeface="Source Sans Pro"/>
            </a:endParaRPr>
          </a:p>
          <a:p>
            <a:pPr indent="0" lvl="0" marL="0" marR="0" rtl="0" algn="l">
              <a:spcBef>
                <a:spcPts val="0"/>
              </a:spcBef>
              <a:spcAft>
                <a:spcPts val="0"/>
              </a:spcAft>
              <a:buNone/>
            </a:pPr>
            <a:r>
              <a:t/>
            </a:r>
            <a:endParaRPr sz="2600">
              <a:solidFill>
                <a:srgbClr val="1C1C1C"/>
              </a:solidFill>
              <a:latin typeface="Source Sans Pro"/>
              <a:ea typeface="Source Sans Pro"/>
              <a:cs typeface="Source Sans Pro"/>
              <a:sym typeface="Source Sans Pro"/>
            </a:endParaRPr>
          </a:p>
        </p:txBody>
      </p:sp>
      <p:sp>
        <p:nvSpPr>
          <p:cNvPr id="74" name="Google Shape;74;p15"/>
          <p:cNvSpPr txBox="1"/>
          <p:nvPr/>
        </p:nvSpPr>
        <p:spPr>
          <a:xfrm>
            <a:off x="360000" y="2678991"/>
            <a:ext cx="9006600" cy="625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600" strike="noStrike">
              <a:solidFill>
                <a:srgbClr val="1C1C1C"/>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El espacio Muestral</a:t>
            </a:r>
            <a:endParaRPr b="1" sz="3600">
              <a:solidFill>
                <a:srgbClr val="FFFFFF"/>
              </a:solidFill>
              <a:latin typeface="Source Sans Pro"/>
              <a:ea typeface="Source Sans Pro"/>
              <a:cs typeface="Source Sans Pro"/>
              <a:sym typeface="Source Sans Pro"/>
            </a:endParaRPr>
          </a:p>
        </p:txBody>
      </p:sp>
      <p:sp>
        <p:nvSpPr>
          <p:cNvPr id="201" name="Google Shape;201;p33"/>
          <p:cNvSpPr txBox="1"/>
          <p:nvPr>
            <p:ph idx="3" type="body"/>
          </p:nvPr>
        </p:nvSpPr>
        <p:spPr>
          <a:xfrm>
            <a:off x="360000" y="1856400"/>
            <a:ext cx="9180000" cy="4885500"/>
          </a:xfrm>
          <a:prstGeom prst="rect">
            <a:avLst/>
          </a:prstGeom>
        </p:spPr>
        <p:txBody>
          <a:bodyPr anchorCtr="0" anchor="t" bIns="91425" lIns="91425" spcFirstLastPara="1" rIns="91425" wrap="square" tIns="91425">
            <a:noAutofit/>
          </a:bodyPr>
          <a:lstStyle/>
          <a:p>
            <a:pPr indent="0" lvl="0" marL="0" rtl="0" algn="just">
              <a:spcBef>
                <a:spcPts val="1142"/>
              </a:spcBef>
              <a:spcAft>
                <a:spcPts val="0"/>
              </a:spcAft>
              <a:buClr>
                <a:schemeClr val="dk1"/>
              </a:buClr>
              <a:buSzPts val="1100"/>
              <a:buFont typeface="Arial"/>
              <a:buNone/>
            </a:pPr>
            <a:r>
              <a:rPr lang="es-AR" sz="2600">
                <a:solidFill>
                  <a:srgbClr val="1C1C1C"/>
                </a:solidFill>
                <a:latin typeface="Roboto"/>
                <a:ea typeface="Roboto"/>
                <a:cs typeface="Roboto"/>
                <a:sym typeface="Roboto"/>
              </a:rPr>
              <a:t>d) Si ε : lanzar una moneda tres veces y observar la sucesión de caras y cecas </a:t>
            </a:r>
            <a:endParaRPr sz="2600">
              <a:solidFill>
                <a:srgbClr val="1C1C1C"/>
              </a:solidFill>
              <a:latin typeface="Roboto"/>
              <a:ea typeface="Roboto"/>
              <a:cs typeface="Roboto"/>
              <a:sym typeface="Roboto"/>
            </a:endParaRPr>
          </a:p>
          <a:p>
            <a:pPr indent="0" lvl="0" marL="0" rtl="0" algn="just">
              <a:spcBef>
                <a:spcPts val="1142"/>
              </a:spcBef>
              <a:spcAft>
                <a:spcPts val="0"/>
              </a:spcAft>
              <a:buClr>
                <a:schemeClr val="dk1"/>
              </a:buClr>
              <a:buSzPts val="1100"/>
              <a:buFont typeface="Arial"/>
              <a:buNone/>
            </a:pPr>
            <a:r>
              <a:rPr lang="es-AR" sz="2600">
                <a:solidFill>
                  <a:srgbClr val="1C1C1C"/>
                </a:solidFill>
                <a:latin typeface="Roboto"/>
                <a:ea typeface="Roboto"/>
                <a:cs typeface="Roboto"/>
                <a:sym typeface="Roboto"/>
              </a:rPr>
              <a:t>e) Si ε : tirar un dado las veces necesarias hasta que sale un 6 por primera vez, y contar el número de tiros realizados, entonces S = { 1 , 2 , 3 , 4 ,..... } = N , donde N es el conjunto de los números naturales.</a:t>
            </a:r>
            <a:endParaRPr sz="2600">
              <a:solidFill>
                <a:srgbClr val="1C1C1C"/>
              </a:solidFill>
              <a:latin typeface="Roboto"/>
              <a:ea typeface="Roboto"/>
              <a:cs typeface="Roboto"/>
              <a:sym typeface="Roboto"/>
            </a:endParaRPr>
          </a:p>
          <a:p>
            <a:pPr indent="0" lvl="0" marL="0" rtl="0" algn="just">
              <a:spcBef>
                <a:spcPts val="1142"/>
              </a:spcBef>
              <a:spcAft>
                <a:spcPts val="0"/>
              </a:spcAft>
              <a:buClr>
                <a:schemeClr val="dk1"/>
              </a:buClr>
              <a:buSzPts val="1100"/>
              <a:buFont typeface="Arial"/>
              <a:buNone/>
            </a:pPr>
            <a:r>
              <a:rPr lang="es-AR" sz="2600">
                <a:solidFill>
                  <a:srgbClr val="1C1C1C"/>
                </a:solidFill>
                <a:latin typeface="Roboto"/>
                <a:ea typeface="Roboto"/>
                <a:cs typeface="Roboto"/>
                <a:sym typeface="Roboto"/>
              </a:rPr>
              <a:t>f) Si ε : medir el tiempo de vida de una lamparita eléctrica, entonces S = { t ∈ R , t ≥ 0 } donde R es el conjunto de los números reales.</a:t>
            </a:r>
            <a:endParaRPr sz="2600">
              <a:solidFill>
                <a:srgbClr val="1C1C1C"/>
              </a:solidFill>
              <a:latin typeface="Roboto"/>
              <a:ea typeface="Roboto"/>
              <a:cs typeface="Roboto"/>
              <a:sym typeface="Roboto"/>
            </a:endParaRPr>
          </a:p>
          <a:p>
            <a:pPr indent="0" lvl="0" marL="0" rtl="0" algn="just">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strike="noStrike">
                <a:solidFill>
                  <a:srgbClr val="FFFFFF"/>
                </a:solidFill>
                <a:latin typeface="Source Sans Pro Black"/>
                <a:ea typeface="Source Sans Pro Black"/>
                <a:cs typeface="Source Sans Pro Black"/>
                <a:sym typeface="Source Sans Pro Black"/>
              </a:rPr>
              <a:t>Variables Aleatorias</a:t>
            </a:r>
            <a:endParaRPr b="1" sz="3200" strike="noStrike">
              <a:solidFill>
                <a:srgbClr val="FFFFFF"/>
              </a:solidFill>
              <a:latin typeface="Source Sans Pro Black"/>
              <a:ea typeface="Source Sans Pro Black"/>
              <a:cs typeface="Source Sans Pro Black"/>
              <a:sym typeface="Source Sans Pro Black"/>
            </a:endParaRPr>
          </a:p>
        </p:txBody>
      </p:sp>
      <p:sp>
        <p:nvSpPr>
          <p:cNvPr id="207" name="Google Shape;207;p34"/>
          <p:cNvSpPr txBox="1"/>
          <p:nvPr/>
        </p:nvSpPr>
        <p:spPr>
          <a:xfrm>
            <a:off x="308525" y="1944000"/>
            <a:ext cx="9321600" cy="12075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s-AR" sz="2600" strike="noStrike">
                <a:solidFill>
                  <a:srgbClr val="1C1C1C"/>
                </a:solidFill>
                <a:latin typeface="Roboto"/>
                <a:ea typeface="Roboto"/>
                <a:cs typeface="Roboto"/>
                <a:sym typeface="Roboto"/>
              </a:rPr>
              <a:t>En muchas situaciones experimentales se quiere asignar un número real a cada uno de los elementos del espacio muestral.</a:t>
            </a:r>
            <a:endParaRPr sz="2600" strike="noStrike">
              <a:solidFill>
                <a:srgbClr val="1C1C1C"/>
              </a:solidFill>
              <a:latin typeface="Roboto"/>
              <a:ea typeface="Roboto"/>
              <a:cs typeface="Roboto"/>
              <a:sym typeface="Roboto"/>
            </a:endParaRPr>
          </a:p>
        </p:txBody>
      </p:sp>
      <p:sp>
        <p:nvSpPr>
          <p:cNvPr id="208" name="Google Shape;208;p34"/>
          <p:cNvSpPr txBox="1"/>
          <p:nvPr/>
        </p:nvSpPr>
        <p:spPr>
          <a:xfrm>
            <a:off x="189939" y="3130025"/>
            <a:ext cx="9360000" cy="22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AR" sz="2600" strike="noStrike">
                <a:solidFill>
                  <a:srgbClr val="1C1C1C"/>
                </a:solidFill>
                <a:latin typeface="Roboto"/>
                <a:ea typeface="Roboto"/>
                <a:cs typeface="Roboto"/>
                <a:sym typeface="Roboto"/>
              </a:rPr>
              <a:t>Definición</a:t>
            </a:r>
            <a:endParaRPr sz="2600">
              <a:solidFill>
                <a:srgbClr val="1C1C1C"/>
              </a:solidFill>
              <a:latin typeface="Roboto"/>
              <a:ea typeface="Roboto"/>
              <a:cs typeface="Roboto"/>
              <a:sym typeface="Roboto"/>
            </a:endParaRPr>
          </a:p>
          <a:p>
            <a:pPr indent="0" lvl="0" marL="0" marR="0" rtl="0" algn="just">
              <a:spcBef>
                <a:spcPts val="0"/>
              </a:spcBef>
              <a:spcAft>
                <a:spcPts val="0"/>
              </a:spcAft>
              <a:buNone/>
            </a:pPr>
            <a:r>
              <a:rPr lang="es-AR" sz="2600" strike="noStrike">
                <a:solidFill>
                  <a:srgbClr val="1C1C1C"/>
                </a:solidFill>
                <a:latin typeface="Roboto"/>
                <a:ea typeface="Roboto"/>
                <a:cs typeface="Roboto"/>
                <a:sym typeface="Roboto"/>
              </a:rPr>
              <a:t> Sea ε un experimento aleatorio y S un espacio muestral asociado a él. Una variable</a:t>
            </a:r>
            <a:r>
              <a:rPr lang="es-AR" sz="2600">
                <a:solidFill>
                  <a:srgbClr val="1C1C1C"/>
                </a:solidFill>
                <a:latin typeface="Roboto"/>
                <a:ea typeface="Roboto"/>
                <a:cs typeface="Roboto"/>
                <a:sym typeface="Roboto"/>
              </a:rPr>
              <a:t> </a:t>
            </a:r>
            <a:r>
              <a:rPr lang="es-AR" sz="2600" strike="noStrike">
                <a:solidFill>
                  <a:srgbClr val="1C1C1C"/>
                </a:solidFill>
                <a:latin typeface="Roboto"/>
                <a:ea typeface="Roboto"/>
                <a:cs typeface="Roboto"/>
                <a:sym typeface="Roboto"/>
              </a:rPr>
              <a:t>aleatoria es una función que asigna a cada elemento de S un número real.</a:t>
            </a:r>
            <a:endParaRPr sz="2600" strike="noStrike">
              <a:solidFill>
                <a:srgbClr val="1C1C1C"/>
              </a:solidFill>
              <a:latin typeface="Roboto"/>
              <a:ea typeface="Roboto"/>
              <a:cs typeface="Roboto"/>
              <a:sym typeface="Roboto"/>
            </a:endParaRPr>
          </a:p>
        </p:txBody>
      </p:sp>
      <p:sp>
        <p:nvSpPr>
          <p:cNvPr id="209" name="Google Shape;209;p34"/>
          <p:cNvSpPr txBox="1"/>
          <p:nvPr/>
        </p:nvSpPr>
        <p:spPr>
          <a:xfrm>
            <a:off x="308400" y="4932000"/>
            <a:ext cx="9321600" cy="22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AR" sz="2600" strike="noStrike">
                <a:solidFill>
                  <a:srgbClr val="1C1C1C"/>
                </a:solidFill>
                <a:latin typeface="Roboto"/>
                <a:ea typeface="Roboto"/>
                <a:cs typeface="Roboto"/>
                <a:sym typeface="Roboto"/>
              </a:rPr>
              <a:t>Notación</a:t>
            </a:r>
            <a:r>
              <a:rPr lang="es-AR" sz="2600">
                <a:solidFill>
                  <a:srgbClr val="1C1C1C"/>
                </a:solidFill>
                <a:latin typeface="Roboto"/>
                <a:ea typeface="Roboto"/>
                <a:cs typeface="Roboto"/>
                <a:sym typeface="Roboto"/>
              </a:rPr>
              <a:t> </a:t>
            </a:r>
            <a:r>
              <a:rPr lang="es-AR" sz="2600" strike="noStrike">
                <a:solidFill>
                  <a:srgbClr val="1C1C1C"/>
                </a:solidFill>
                <a:latin typeface="Roboto"/>
                <a:ea typeface="Roboto"/>
                <a:cs typeface="Roboto"/>
                <a:sym typeface="Roboto"/>
              </a:rPr>
              <a:t>se anota a una variable aleatoria con letras mayúsculas X, Y, Z, W,...</a:t>
            </a:r>
            <a:endParaRPr sz="2600" strike="noStrike">
              <a:solidFill>
                <a:srgbClr val="1C1C1C"/>
              </a:solidFill>
              <a:latin typeface="Roboto"/>
              <a:ea typeface="Roboto"/>
              <a:cs typeface="Roboto"/>
              <a:sym typeface="Roboto"/>
            </a:endParaRPr>
          </a:p>
          <a:p>
            <a:pPr indent="0" lvl="0" marL="0" marR="0" rtl="0" algn="l">
              <a:spcBef>
                <a:spcPts val="1142"/>
              </a:spcBef>
              <a:spcAft>
                <a:spcPts val="0"/>
              </a:spcAft>
              <a:buNone/>
            </a:pPr>
            <a:r>
              <a:t/>
            </a:r>
            <a:endParaRPr b="1" sz="2600" strike="noStrike">
              <a:solidFill>
                <a:srgbClr val="1C1C1C"/>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5"/>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Rango o recorrido</a:t>
            </a:r>
            <a:endParaRPr b="1" sz="3200">
              <a:solidFill>
                <a:srgbClr val="FFFFFF"/>
              </a:solidFill>
              <a:latin typeface="Source Sans Pro Black"/>
              <a:ea typeface="Source Sans Pro Black"/>
              <a:cs typeface="Source Sans Pro Black"/>
              <a:sym typeface="Source Sans Pro Black"/>
            </a:endParaRPr>
          </a:p>
        </p:txBody>
      </p:sp>
      <p:sp>
        <p:nvSpPr>
          <p:cNvPr id="215" name="Google Shape;215;p35"/>
          <p:cNvSpPr txBox="1"/>
          <p:nvPr/>
        </p:nvSpPr>
        <p:spPr>
          <a:xfrm>
            <a:off x="450000" y="1794900"/>
            <a:ext cx="9180000" cy="5079300"/>
          </a:xfrm>
          <a:prstGeom prst="rect">
            <a:avLst/>
          </a:prstGeom>
          <a:noFill/>
          <a:ln>
            <a:noFill/>
          </a:ln>
        </p:spPr>
        <p:txBody>
          <a:bodyPr anchorCtr="0" anchor="t" bIns="0" lIns="0" spcFirstLastPara="1" rIns="0" wrap="square" tIns="0">
            <a:noAutofit/>
          </a:bodyPr>
          <a:lstStyle/>
          <a:p>
            <a:pPr indent="0" lvl="0" marL="0" rtl="0" algn="just">
              <a:spcBef>
                <a:spcPts val="1142"/>
              </a:spcBef>
              <a:spcAft>
                <a:spcPts val="0"/>
              </a:spcAft>
              <a:buClr>
                <a:schemeClr val="dk1"/>
              </a:buClr>
              <a:buFont typeface="Arial"/>
              <a:buNone/>
            </a:pPr>
            <a:r>
              <a:rPr lang="es-AR" sz="2600">
                <a:solidFill>
                  <a:srgbClr val="1C1C1C"/>
                </a:solidFill>
                <a:latin typeface="Roboto"/>
                <a:ea typeface="Roboto"/>
                <a:cs typeface="Roboto"/>
                <a:sym typeface="Roboto"/>
              </a:rPr>
              <a:t>Dada una v.a. X a su imagen se la anota R</a:t>
            </a:r>
            <a:r>
              <a:rPr baseline="-25000" lang="es-AR" sz="2600">
                <a:solidFill>
                  <a:srgbClr val="1C1C1C"/>
                </a:solidFill>
                <a:latin typeface="Roboto"/>
                <a:ea typeface="Roboto"/>
                <a:cs typeface="Roboto"/>
                <a:sym typeface="Roboto"/>
              </a:rPr>
              <a:t> X </a:t>
            </a:r>
            <a:r>
              <a:rPr lang="es-AR" sz="2600">
                <a:solidFill>
                  <a:srgbClr val="1C1C1C"/>
                </a:solidFill>
                <a:latin typeface="Roboto"/>
                <a:ea typeface="Roboto"/>
                <a:cs typeface="Roboto"/>
                <a:sym typeface="Roboto"/>
              </a:rPr>
              <a:t>y se la denomina rango o recorrido de X</a:t>
            </a:r>
            <a:endParaRPr sz="2600">
              <a:solidFill>
                <a:srgbClr val="1C1C1C"/>
              </a:solidFill>
              <a:latin typeface="Roboto"/>
              <a:ea typeface="Roboto"/>
              <a:cs typeface="Roboto"/>
              <a:sym typeface="Roboto"/>
            </a:endParaRPr>
          </a:p>
          <a:p>
            <a:pPr indent="0" lvl="0" marL="0" marR="0" rtl="0" algn="just">
              <a:spcBef>
                <a:spcPts val="0"/>
              </a:spcBef>
              <a:spcAft>
                <a:spcPts val="0"/>
              </a:spcAft>
              <a:buNone/>
            </a:pPr>
            <a:r>
              <a:t/>
            </a:r>
            <a:endParaRPr sz="2600">
              <a:solidFill>
                <a:srgbClr val="1C1C1C"/>
              </a:solidFill>
              <a:latin typeface="Roboto"/>
              <a:ea typeface="Roboto"/>
              <a:cs typeface="Roboto"/>
              <a:sym typeface="Roboto"/>
            </a:endParaRPr>
          </a:p>
          <a:p>
            <a:pPr indent="0" lvl="0" marL="0" marR="0" rtl="0" algn="just">
              <a:spcBef>
                <a:spcPts val="0"/>
              </a:spcBef>
              <a:spcAft>
                <a:spcPts val="0"/>
              </a:spcAft>
              <a:buNone/>
            </a:pPr>
            <a:r>
              <a:rPr lang="es-AR" sz="2600" strike="noStrike">
                <a:solidFill>
                  <a:srgbClr val="1C1C1C"/>
                </a:solidFill>
                <a:latin typeface="Roboto"/>
                <a:ea typeface="Roboto"/>
                <a:cs typeface="Roboto"/>
                <a:sym typeface="Roboto"/>
              </a:rPr>
              <a:t>Las variables aleatorias se clasifican según su rango.</a:t>
            </a:r>
            <a:endParaRPr sz="2600">
              <a:solidFill>
                <a:srgbClr val="1C1C1C"/>
              </a:solidFill>
              <a:latin typeface="Roboto"/>
              <a:ea typeface="Roboto"/>
              <a:cs typeface="Roboto"/>
              <a:sym typeface="Roboto"/>
            </a:endParaRPr>
          </a:p>
          <a:p>
            <a:pPr indent="0" lvl="0" marL="0" marR="0" rtl="0" algn="just">
              <a:spcBef>
                <a:spcPts val="1142"/>
              </a:spcBef>
              <a:spcAft>
                <a:spcPts val="0"/>
              </a:spcAft>
              <a:buNone/>
            </a:pPr>
            <a:r>
              <a:rPr lang="es-AR" sz="2600" strike="noStrike">
                <a:solidFill>
                  <a:srgbClr val="1C1C1C"/>
                </a:solidFill>
                <a:latin typeface="Roboto"/>
                <a:ea typeface="Roboto"/>
                <a:cs typeface="Roboto"/>
                <a:sym typeface="Roboto"/>
              </a:rPr>
              <a:t>Sea X es una v.a. con rango R </a:t>
            </a:r>
            <a:r>
              <a:rPr baseline="-25000" lang="es-AR" sz="2600" strike="noStrike">
                <a:solidFill>
                  <a:srgbClr val="1C1C1C"/>
                </a:solidFill>
                <a:latin typeface="Roboto"/>
                <a:ea typeface="Roboto"/>
                <a:cs typeface="Roboto"/>
                <a:sym typeface="Roboto"/>
              </a:rPr>
              <a:t>X</a:t>
            </a:r>
            <a:r>
              <a:rPr lang="es-AR" sz="2600" strike="noStrike">
                <a:solidFill>
                  <a:srgbClr val="1C1C1C"/>
                </a:solidFill>
                <a:latin typeface="Roboto"/>
                <a:ea typeface="Roboto"/>
                <a:cs typeface="Roboto"/>
                <a:sym typeface="Roboto"/>
              </a:rPr>
              <a:t> . Si R</a:t>
            </a:r>
            <a:r>
              <a:rPr baseline="-25000" lang="es-AR" sz="2600" strike="noStrike">
                <a:solidFill>
                  <a:srgbClr val="1C1C1C"/>
                </a:solidFill>
                <a:latin typeface="Roboto"/>
                <a:ea typeface="Roboto"/>
                <a:cs typeface="Roboto"/>
                <a:sym typeface="Roboto"/>
              </a:rPr>
              <a:t> X</a:t>
            </a:r>
            <a:r>
              <a:rPr lang="es-AR" sz="2600" strike="noStrike">
                <a:solidFill>
                  <a:srgbClr val="1C1C1C"/>
                </a:solidFill>
                <a:latin typeface="Roboto"/>
                <a:ea typeface="Roboto"/>
                <a:cs typeface="Roboto"/>
                <a:sym typeface="Roboto"/>
              </a:rPr>
              <a:t> es un conjunto finito o infinito numerable entonces se dice</a:t>
            </a:r>
            <a:r>
              <a:rPr lang="es-AR" sz="2600">
                <a:solidFill>
                  <a:srgbClr val="1C1C1C"/>
                </a:solidFill>
                <a:latin typeface="Roboto"/>
                <a:ea typeface="Roboto"/>
                <a:cs typeface="Roboto"/>
                <a:sym typeface="Roboto"/>
              </a:rPr>
              <a:t> </a:t>
            </a:r>
            <a:r>
              <a:rPr lang="es-AR" sz="2600" strike="noStrike">
                <a:solidFill>
                  <a:srgbClr val="1C1C1C"/>
                </a:solidFill>
                <a:latin typeface="Roboto"/>
                <a:ea typeface="Roboto"/>
                <a:cs typeface="Roboto"/>
                <a:sym typeface="Roboto"/>
              </a:rPr>
              <a:t>que X es una v.a. discreta . Si </a:t>
            </a:r>
            <a:r>
              <a:rPr lang="es-AR" sz="2600" strike="noStrike">
                <a:solidFill>
                  <a:srgbClr val="1C1C1C"/>
                </a:solidFill>
                <a:latin typeface="Roboto"/>
                <a:ea typeface="Roboto"/>
                <a:cs typeface="Roboto"/>
                <a:sym typeface="Roboto"/>
              </a:rPr>
              <a:t>R</a:t>
            </a:r>
            <a:r>
              <a:rPr baseline="-25000" lang="es-AR" sz="2600">
                <a:solidFill>
                  <a:srgbClr val="1C1C1C"/>
                </a:solidFill>
                <a:latin typeface="Roboto"/>
                <a:ea typeface="Roboto"/>
                <a:cs typeface="Roboto"/>
                <a:sym typeface="Roboto"/>
              </a:rPr>
              <a:t>X</a:t>
            </a:r>
            <a:r>
              <a:rPr lang="es-AR" sz="2600" strike="noStrike">
                <a:solidFill>
                  <a:srgbClr val="1C1C1C"/>
                </a:solidFill>
                <a:latin typeface="Roboto"/>
                <a:ea typeface="Roboto"/>
                <a:cs typeface="Roboto"/>
                <a:sym typeface="Roboto"/>
              </a:rPr>
              <a:t>es un conjunto infinito no numerable entonces X es una v.a. continua.</a:t>
            </a:r>
            <a:endParaRPr sz="2600" strike="noStrike">
              <a:solidFill>
                <a:srgbClr val="1C1C1C"/>
              </a:solidFill>
              <a:latin typeface="Roboto"/>
              <a:ea typeface="Roboto"/>
              <a:cs typeface="Roboto"/>
              <a:sym typeface="Roboto"/>
            </a:endParaRPr>
          </a:p>
          <a:p>
            <a:pPr indent="0" lvl="0" marL="0" marR="0" rtl="0" algn="just">
              <a:spcBef>
                <a:spcPts val="1142"/>
              </a:spcBef>
              <a:spcAft>
                <a:spcPts val="0"/>
              </a:spcAft>
              <a:buNone/>
            </a:pPr>
            <a:r>
              <a:rPr lang="es-AR" sz="2600" strike="noStrike">
                <a:solidFill>
                  <a:srgbClr val="1C1C1C"/>
                </a:solidFill>
                <a:latin typeface="Roboto"/>
                <a:ea typeface="Roboto"/>
                <a:cs typeface="Roboto"/>
                <a:sym typeface="Roboto"/>
              </a:rPr>
              <a:t>El rango R</a:t>
            </a:r>
            <a:r>
              <a:rPr baseline="-25000" lang="es-AR" sz="2600" strike="noStrike">
                <a:solidFill>
                  <a:srgbClr val="1C1C1C"/>
                </a:solidFill>
                <a:latin typeface="Roboto"/>
                <a:ea typeface="Roboto"/>
                <a:cs typeface="Roboto"/>
                <a:sym typeface="Roboto"/>
              </a:rPr>
              <a:t>X</a:t>
            </a:r>
            <a:r>
              <a:rPr lang="es-AR" sz="2600" strike="noStrike">
                <a:solidFill>
                  <a:srgbClr val="1C1C1C"/>
                </a:solidFill>
                <a:latin typeface="Roboto"/>
                <a:ea typeface="Roboto"/>
                <a:cs typeface="Roboto"/>
                <a:sym typeface="Roboto"/>
              </a:rPr>
              <a:t> es considerado un nuevo espacio muestral , y sus subconjuntos son eventos .</a:t>
            </a:r>
            <a:endParaRPr sz="2600" strike="noStrike">
              <a:solidFill>
                <a:srgbClr val="1C1C1C"/>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6"/>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Frecuencia de Distribución de Probabilidad</a:t>
            </a:r>
            <a:endParaRPr b="1" sz="3200">
              <a:solidFill>
                <a:srgbClr val="FFFFFF"/>
              </a:solidFill>
              <a:latin typeface="Source Sans Pro Black"/>
              <a:ea typeface="Source Sans Pro Black"/>
              <a:cs typeface="Source Sans Pro Black"/>
              <a:sym typeface="Source Sans Pro Black"/>
            </a:endParaRPr>
          </a:p>
        </p:txBody>
      </p:sp>
      <p:sp>
        <p:nvSpPr>
          <p:cNvPr id="221" name="Google Shape;221;p36"/>
          <p:cNvSpPr txBox="1"/>
          <p:nvPr/>
        </p:nvSpPr>
        <p:spPr>
          <a:xfrm>
            <a:off x="450000" y="1794900"/>
            <a:ext cx="9180000" cy="5079300"/>
          </a:xfrm>
          <a:prstGeom prst="rect">
            <a:avLst/>
          </a:prstGeom>
          <a:noFill/>
          <a:ln>
            <a:noFill/>
          </a:ln>
        </p:spPr>
        <p:txBody>
          <a:bodyPr anchorCtr="0" anchor="t" bIns="0" lIns="0" spcFirstLastPara="1" rIns="0" wrap="square" tIns="0">
            <a:noAutofit/>
          </a:bodyPr>
          <a:lstStyle/>
          <a:p>
            <a:pPr indent="0" lvl="0" marL="0" marR="0" rtl="0" algn="just">
              <a:spcBef>
                <a:spcPts val="1142"/>
              </a:spcBef>
              <a:spcAft>
                <a:spcPts val="0"/>
              </a:spcAft>
              <a:buNone/>
            </a:pPr>
            <a:r>
              <a:rPr lang="es-AR" sz="2600">
                <a:solidFill>
                  <a:schemeClr val="dk1"/>
                </a:solidFill>
                <a:latin typeface="Roboto"/>
                <a:ea typeface="Roboto"/>
                <a:cs typeface="Roboto"/>
                <a:sym typeface="Roboto"/>
              </a:rPr>
              <a:t>La </a:t>
            </a:r>
            <a:r>
              <a:rPr b="1" lang="es-AR" sz="2600">
                <a:solidFill>
                  <a:schemeClr val="dk1"/>
                </a:solidFill>
                <a:latin typeface="Roboto"/>
                <a:ea typeface="Roboto"/>
                <a:cs typeface="Roboto"/>
                <a:sym typeface="Roboto"/>
              </a:rPr>
              <a:t>distribución de probabilidad</a:t>
            </a:r>
            <a:r>
              <a:rPr lang="es-AR" sz="2600">
                <a:solidFill>
                  <a:schemeClr val="dk1"/>
                </a:solidFill>
                <a:latin typeface="Roboto"/>
                <a:ea typeface="Roboto"/>
                <a:cs typeface="Roboto"/>
                <a:sym typeface="Roboto"/>
              </a:rPr>
              <a:t> de una variable aleatoria es una función que asigna a cada suceso definido sobre la variable la probabilidad de que dicho suceso ocurra. La distribución de probabilidad está definida sobre el conjunto de todos los sucesos y cada uno de los sucesos es el rango de valores de la variable aleatoria.</a:t>
            </a:r>
            <a:endParaRPr sz="2600" strike="noStrike">
              <a:solidFill>
                <a:srgbClr val="1C1C1C"/>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7"/>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Frecuencia de Distribución de Probabilidad</a:t>
            </a:r>
            <a:endParaRPr b="1" sz="3200">
              <a:solidFill>
                <a:srgbClr val="FFFFFF"/>
              </a:solidFill>
              <a:latin typeface="Source Sans Pro Black"/>
              <a:ea typeface="Source Sans Pro Black"/>
              <a:cs typeface="Source Sans Pro Black"/>
              <a:sym typeface="Source Sans Pro Black"/>
            </a:endParaRPr>
          </a:p>
        </p:txBody>
      </p:sp>
      <p:pic>
        <p:nvPicPr>
          <p:cNvPr id="227" name="Google Shape;227;p37"/>
          <p:cNvPicPr preferRelativeResize="0"/>
          <p:nvPr/>
        </p:nvPicPr>
        <p:blipFill>
          <a:blip r:embed="rId3">
            <a:alphaModFix/>
          </a:blip>
          <a:stretch>
            <a:fillRect/>
          </a:stretch>
        </p:blipFill>
        <p:spPr>
          <a:xfrm>
            <a:off x="801050" y="1723550"/>
            <a:ext cx="7728325" cy="5022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8"/>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Frecuencia de Distribución de Probabilidad</a:t>
            </a:r>
            <a:endParaRPr b="1" sz="3200">
              <a:solidFill>
                <a:srgbClr val="FFFFFF"/>
              </a:solidFill>
              <a:latin typeface="Source Sans Pro Black"/>
              <a:ea typeface="Source Sans Pro Black"/>
              <a:cs typeface="Source Sans Pro Black"/>
              <a:sym typeface="Source Sans Pro Black"/>
            </a:endParaRPr>
          </a:p>
        </p:txBody>
      </p:sp>
      <p:pic>
        <p:nvPicPr>
          <p:cNvPr id="233" name="Google Shape;233;p38"/>
          <p:cNvPicPr preferRelativeResize="0"/>
          <p:nvPr/>
        </p:nvPicPr>
        <p:blipFill>
          <a:blip r:embed="rId3">
            <a:alphaModFix/>
          </a:blip>
          <a:stretch>
            <a:fillRect/>
          </a:stretch>
        </p:blipFill>
        <p:spPr>
          <a:xfrm>
            <a:off x="669400" y="1741500"/>
            <a:ext cx="8156825" cy="4748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¿Cómo computarlo a partir de una muestra?</a:t>
            </a:r>
            <a:endParaRPr b="1" sz="3200">
              <a:solidFill>
                <a:srgbClr val="FFFFFF"/>
              </a:solidFill>
              <a:latin typeface="Source Sans Pro Black"/>
              <a:ea typeface="Source Sans Pro Black"/>
              <a:cs typeface="Source Sans Pro Black"/>
              <a:sym typeface="Source Sans Pro Black"/>
            </a:endParaRPr>
          </a:p>
        </p:txBody>
      </p:sp>
      <p:pic>
        <p:nvPicPr>
          <p:cNvPr id="239" name="Google Shape;239;p39"/>
          <p:cNvPicPr preferRelativeResize="0"/>
          <p:nvPr/>
        </p:nvPicPr>
        <p:blipFill>
          <a:blip r:embed="rId3">
            <a:alphaModFix/>
          </a:blip>
          <a:stretch>
            <a:fillRect/>
          </a:stretch>
        </p:blipFill>
        <p:spPr>
          <a:xfrm>
            <a:off x="-12" y="1953669"/>
            <a:ext cx="10080625" cy="2801963"/>
          </a:xfrm>
          <a:prstGeom prst="rect">
            <a:avLst/>
          </a:prstGeom>
          <a:noFill/>
          <a:ln>
            <a:noFill/>
          </a:ln>
        </p:spPr>
      </p:pic>
      <p:pic>
        <p:nvPicPr>
          <p:cNvPr id="240" name="Google Shape;240;p39"/>
          <p:cNvPicPr preferRelativeResize="0"/>
          <p:nvPr/>
        </p:nvPicPr>
        <p:blipFill>
          <a:blip r:embed="rId4">
            <a:alphaModFix/>
          </a:blip>
          <a:stretch>
            <a:fillRect/>
          </a:stretch>
        </p:blipFill>
        <p:spPr>
          <a:xfrm>
            <a:off x="45925" y="4807200"/>
            <a:ext cx="10034699" cy="12503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lang="es-AR" sz="3200">
                <a:solidFill>
                  <a:srgbClr val="FFFFFF"/>
                </a:solidFill>
                <a:latin typeface="Source Sans Pro Black"/>
                <a:ea typeface="Source Sans Pro Black"/>
                <a:cs typeface="Source Sans Pro Black"/>
                <a:sym typeface="Source Sans Pro Black"/>
              </a:rPr>
              <a:t>¿Cómo computarlo a partir de una muestra?</a:t>
            </a:r>
            <a:endParaRPr b="1" sz="3200">
              <a:solidFill>
                <a:srgbClr val="FFFFFF"/>
              </a:solidFill>
              <a:latin typeface="Source Sans Pro Black"/>
              <a:ea typeface="Source Sans Pro Black"/>
              <a:cs typeface="Source Sans Pro Black"/>
              <a:sym typeface="Source Sans Pro Black"/>
            </a:endParaRPr>
          </a:p>
        </p:txBody>
      </p:sp>
      <p:pic>
        <p:nvPicPr>
          <p:cNvPr id="246" name="Google Shape;246;p40"/>
          <p:cNvPicPr preferRelativeResize="0"/>
          <p:nvPr/>
        </p:nvPicPr>
        <p:blipFill>
          <a:blip r:embed="rId3">
            <a:alphaModFix/>
          </a:blip>
          <a:stretch>
            <a:fillRect/>
          </a:stretch>
        </p:blipFill>
        <p:spPr>
          <a:xfrm>
            <a:off x="2124275" y="2948475"/>
            <a:ext cx="5831450" cy="3748800"/>
          </a:xfrm>
          <a:prstGeom prst="rect">
            <a:avLst/>
          </a:prstGeom>
          <a:noFill/>
          <a:ln>
            <a:noFill/>
          </a:ln>
        </p:spPr>
      </p:pic>
      <p:pic>
        <p:nvPicPr>
          <p:cNvPr id="247" name="Google Shape;247;p40"/>
          <p:cNvPicPr preferRelativeResize="0"/>
          <p:nvPr/>
        </p:nvPicPr>
        <p:blipFill>
          <a:blip r:embed="rId4">
            <a:alphaModFix/>
          </a:blip>
          <a:stretch>
            <a:fillRect/>
          </a:stretch>
        </p:blipFill>
        <p:spPr>
          <a:xfrm>
            <a:off x="22963" y="1698150"/>
            <a:ext cx="10034699" cy="12503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3200">
                <a:solidFill>
                  <a:schemeClr val="lt1"/>
                </a:solidFill>
                <a:latin typeface="Source Sans Pro Black"/>
                <a:ea typeface="Source Sans Pro Black"/>
                <a:cs typeface="Source Sans Pro Black"/>
                <a:sym typeface="Source Sans Pro Black"/>
              </a:rPr>
              <a:t>¿Cómo computarlo a partir de una muestra?</a:t>
            </a:r>
            <a:endParaRPr b="1" sz="3200">
              <a:solidFill>
                <a:srgbClr val="FFFFFF"/>
              </a:solidFill>
              <a:latin typeface="Source Sans Pro Black"/>
              <a:ea typeface="Source Sans Pro Black"/>
              <a:cs typeface="Source Sans Pro Black"/>
              <a:sym typeface="Source Sans Pro Black"/>
            </a:endParaRPr>
          </a:p>
        </p:txBody>
      </p:sp>
      <p:sp>
        <p:nvSpPr>
          <p:cNvPr id="253" name="Google Shape;253;p41"/>
          <p:cNvSpPr txBox="1"/>
          <p:nvPr>
            <p:ph idx="1" type="subTitle"/>
          </p:nvPr>
        </p:nvSpPr>
        <p:spPr>
          <a:xfrm>
            <a:off x="360000" y="1980000"/>
            <a:ext cx="9180000" cy="4680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AR" sz="2600">
                <a:latin typeface="Source Sans Pro"/>
                <a:ea typeface="Source Sans Pro"/>
                <a:cs typeface="Source Sans Pro"/>
                <a:sym typeface="Source Sans Pro"/>
              </a:rPr>
              <a:t>Utilizando el mismo dataset que vimos antes, queremos calcular la fdp de la v.a. </a:t>
            </a:r>
            <a:r>
              <a:rPr b="1" lang="es-AR" sz="2600">
                <a:latin typeface="Source Sans Pro"/>
                <a:ea typeface="Source Sans Pro"/>
                <a:cs typeface="Source Sans Pro"/>
                <a:sym typeface="Source Sans Pro"/>
              </a:rPr>
              <a:t>area</a:t>
            </a:r>
            <a:endParaRPr b="1" sz="2600">
              <a:latin typeface="Source Sans Pro"/>
              <a:ea typeface="Source Sans Pro"/>
              <a:cs typeface="Source Sans Pro"/>
              <a:sym typeface="Source Sans Pro"/>
            </a:endParaRPr>
          </a:p>
        </p:txBody>
      </p:sp>
      <p:pic>
        <p:nvPicPr>
          <p:cNvPr id="254" name="Google Shape;254;p41"/>
          <p:cNvPicPr preferRelativeResize="0"/>
          <p:nvPr/>
        </p:nvPicPr>
        <p:blipFill rotWithShape="1">
          <a:blip r:embed="rId3">
            <a:alphaModFix/>
          </a:blip>
          <a:srcRect b="0" l="417" r="41581" t="25423"/>
          <a:stretch/>
        </p:blipFill>
        <p:spPr>
          <a:xfrm>
            <a:off x="1787725" y="3055800"/>
            <a:ext cx="6812301" cy="3529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3200">
                <a:solidFill>
                  <a:schemeClr val="lt1"/>
                </a:solidFill>
                <a:latin typeface="Source Sans Pro Black"/>
                <a:ea typeface="Source Sans Pro Black"/>
                <a:cs typeface="Source Sans Pro Black"/>
                <a:sym typeface="Source Sans Pro Black"/>
              </a:rPr>
              <a:t>¿Cómo computarlo a partir de una muestra?</a:t>
            </a:r>
            <a:endParaRPr b="1" sz="3200">
              <a:solidFill>
                <a:srgbClr val="FFFFFF"/>
              </a:solidFill>
              <a:latin typeface="Source Sans Pro Black"/>
              <a:ea typeface="Source Sans Pro Black"/>
              <a:cs typeface="Source Sans Pro Black"/>
              <a:sym typeface="Source Sans Pro Black"/>
            </a:endParaRPr>
          </a:p>
        </p:txBody>
      </p:sp>
      <p:sp>
        <p:nvSpPr>
          <p:cNvPr id="260" name="Google Shape;260;p42"/>
          <p:cNvSpPr txBox="1"/>
          <p:nvPr>
            <p:ph idx="1" type="subTitle"/>
          </p:nvPr>
        </p:nvSpPr>
        <p:spPr>
          <a:xfrm>
            <a:off x="360000" y="1680825"/>
            <a:ext cx="9180000" cy="4680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AR" sz="2600">
                <a:latin typeface="Source Sans Pro"/>
                <a:ea typeface="Source Sans Pro"/>
                <a:cs typeface="Source Sans Pro"/>
                <a:sym typeface="Source Sans Pro"/>
              </a:rPr>
              <a:t>Utilizando el mismo dataset que vimos antes, queremos calcular la fdp de la v.a. </a:t>
            </a:r>
            <a:r>
              <a:rPr b="1" lang="es-AR" sz="2600">
                <a:latin typeface="Source Sans Pro"/>
                <a:ea typeface="Source Sans Pro"/>
                <a:cs typeface="Source Sans Pro"/>
                <a:sym typeface="Source Sans Pro"/>
              </a:rPr>
              <a:t>area</a:t>
            </a:r>
            <a:endParaRPr b="1" sz="2600">
              <a:latin typeface="Source Sans Pro"/>
              <a:ea typeface="Source Sans Pro"/>
              <a:cs typeface="Source Sans Pro"/>
              <a:sym typeface="Source Sans Pro"/>
            </a:endParaRPr>
          </a:p>
        </p:txBody>
      </p:sp>
      <p:pic>
        <p:nvPicPr>
          <p:cNvPr id="261" name="Google Shape;261;p42"/>
          <p:cNvPicPr preferRelativeResize="0"/>
          <p:nvPr/>
        </p:nvPicPr>
        <p:blipFill>
          <a:blip r:embed="rId3">
            <a:alphaModFix/>
          </a:blip>
          <a:stretch>
            <a:fillRect/>
          </a:stretch>
        </p:blipFill>
        <p:spPr>
          <a:xfrm>
            <a:off x="-312" y="2922863"/>
            <a:ext cx="10080625" cy="39499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idx="3" type="body"/>
          </p:nvPr>
        </p:nvSpPr>
        <p:spPr>
          <a:xfrm>
            <a:off x="360000" y="1626450"/>
            <a:ext cx="9180000" cy="5115300"/>
          </a:xfrm>
          <a:prstGeom prst="rect">
            <a:avLst/>
          </a:prstGeom>
        </p:spPr>
        <p:txBody>
          <a:bodyPr anchorCtr="0" anchor="t" bIns="91425" lIns="91425" spcFirstLastPara="1" rIns="91425" wrap="square" tIns="91425">
            <a:noAutofit/>
          </a:bodyPr>
          <a:lstStyle/>
          <a:p>
            <a:pPr indent="0" lvl="0" marL="0" rtl="0" algn="l">
              <a:spcBef>
                <a:spcPts val="1142"/>
              </a:spcBef>
              <a:spcAft>
                <a:spcPts val="0"/>
              </a:spcAft>
              <a:buClr>
                <a:schemeClr val="dk1"/>
              </a:buClr>
              <a:buFont typeface="Arial"/>
              <a:buNone/>
            </a:pPr>
            <a:r>
              <a:rPr lang="es-AR" sz="2600">
                <a:solidFill>
                  <a:srgbClr val="1C1C1C"/>
                </a:solidFill>
                <a:latin typeface="Roboto"/>
                <a:ea typeface="Roboto"/>
                <a:cs typeface="Roboto"/>
                <a:sym typeface="Roboto"/>
              </a:rPr>
              <a:t>3- A medida que el experimento se repite, los resultados individuales parecen ocurrir en forma caprichosa. Pero si el experimento se repite un gran número de veces, y registramos la proporción de veces que ocurre un determinado resultado, veremos que esa proporción tiende a estabilizarse en un valor determinado a medida que aumenta el número de veces que se repite el experimento.</a:t>
            </a:r>
            <a:endParaRPr sz="2600">
              <a:solidFill>
                <a:srgbClr val="1C1C1C"/>
              </a:solidFill>
              <a:latin typeface="Source Sans Pro"/>
              <a:ea typeface="Source Sans Pro"/>
              <a:cs typeface="Source Sans Pro"/>
              <a:sym typeface="Source Sans Pro"/>
            </a:endParaRPr>
          </a:p>
          <a:p>
            <a:pPr indent="0" lvl="0" marL="0" rtl="0" algn="ctr">
              <a:lnSpc>
                <a:spcPct val="115000"/>
              </a:lnSpc>
              <a:spcBef>
                <a:spcPts val="1800"/>
              </a:spcBef>
              <a:spcAft>
                <a:spcPts val="0"/>
              </a:spcAft>
              <a:buClr>
                <a:schemeClr val="dk1"/>
              </a:buClr>
              <a:buSzPts val="1100"/>
              <a:buFont typeface="Arial"/>
              <a:buNone/>
            </a:pPr>
            <a:r>
              <a:rPr b="1" lang="es-AR" sz="2600">
                <a:solidFill>
                  <a:schemeClr val="dk1"/>
                </a:solidFill>
                <a:latin typeface="Source Sans Pro"/>
                <a:ea typeface="Source Sans Pro"/>
                <a:cs typeface="Source Sans Pro"/>
                <a:sym typeface="Source Sans Pro"/>
              </a:rPr>
              <a:t>“No pretendamos que las cosas cambien si siempre hacemos lo mismo”</a:t>
            </a:r>
            <a:endParaRPr b="1" sz="2600">
              <a:solidFill>
                <a:schemeClr val="dk1"/>
              </a:solidFill>
              <a:latin typeface="Source Sans Pro"/>
              <a:ea typeface="Source Sans Pro"/>
              <a:cs typeface="Source Sans Pro"/>
              <a:sym typeface="Source Sans Pro"/>
            </a:endParaRPr>
          </a:p>
          <a:p>
            <a:pPr indent="0" lvl="0" marL="0" rtl="0" algn="ctr">
              <a:lnSpc>
                <a:spcPct val="115000"/>
              </a:lnSpc>
              <a:spcBef>
                <a:spcPts val="1800"/>
              </a:spcBef>
              <a:spcAft>
                <a:spcPts val="0"/>
              </a:spcAft>
              <a:buClr>
                <a:schemeClr val="dk1"/>
              </a:buClr>
              <a:buSzPts val="1100"/>
              <a:buFont typeface="Arial"/>
              <a:buNone/>
            </a:pPr>
            <a:r>
              <a:rPr b="1" lang="es-AR" sz="2600">
                <a:solidFill>
                  <a:schemeClr val="dk1"/>
                </a:solidFill>
                <a:latin typeface="Source Sans Pro"/>
                <a:ea typeface="Source Sans Pro"/>
                <a:cs typeface="Source Sans Pro"/>
                <a:sym typeface="Source Sans Pro"/>
              </a:rPr>
              <a:t> Albert Einstein</a:t>
            </a:r>
            <a:r>
              <a:rPr b="1" lang="es-AR" sz="1700">
                <a:solidFill>
                  <a:schemeClr val="dk1"/>
                </a:solidFill>
              </a:rPr>
              <a:t> </a:t>
            </a:r>
            <a:endParaRPr b="1" sz="1700">
              <a:solidFill>
                <a:schemeClr val="dk1"/>
              </a:solidFill>
            </a:endParaRPr>
          </a:p>
          <a:p>
            <a:pPr indent="0" lvl="0" marL="0" rtl="0" algn="l">
              <a:spcBef>
                <a:spcPts val="1142"/>
              </a:spcBef>
              <a:spcAft>
                <a:spcPts val="0"/>
              </a:spcAft>
              <a:buClr>
                <a:schemeClr val="dk1"/>
              </a:buClr>
              <a:buFont typeface="Arial"/>
              <a:buNone/>
            </a:pPr>
            <a:r>
              <a:t/>
            </a:r>
            <a:endParaRPr sz="2600">
              <a:solidFill>
                <a:srgbClr val="1C1C1C"/>
              </a:solidFill>
              <a:latin typeface="Source Sans Pro"/>
              <a:ea typeface="Source Sans Pro"/>
              <a:cs typeface="Source Sans Pro"/>
              <a:sym typeface="Source Sans Pro"/>
            </a:endParaRPr>
          </a:p>
        </p:txBody>
      </p:sp>
      <p:sp>
        <p:nvSpPr>
          <p:cNvPr id="80" name="Google Shape;80;p16"/>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a:t>
            </a:r>
            <a:r>
              <a:rPr b="1" lang="es-AR" sz="3200" strike="noStrike">
                <a:solidFill>
                  <a:srgbClr val="FFFFFF"/>
                </a:solidFill>
                <a:latin typeface="Source Sans Pro Black"/>
                <a:ea typeface="Source Sans Pro Black"/>
                <a:cs typeface="Source Sans Pro Black"/>
                <a:sym typeface="Source Sans Pro Black"/>
              </a:rPr>
              <a:t>De qu</a:t>
            </a:r>
            <a:r>
              <a:rPr b="1" lang="es-AR" sz="3200">
                <a:solidFill>
                  <a:srgbClr val="FFFFFF"/>
                </a:solidFill>
                <a:latin typeface="Source Sans Pro Black"/>
                <a:ea typeface="Source Sans Pro Black"/>
                <a:cs typeface="Source Sans Pro Black"/>
                <a:sym typeface="Source Sans Pro Black"/>
              </a:rPr>
              <a:t>é</a:t>
            </a:r>
            <a:r>
              <a:rPr b="1" lang="es-AR" sz="3200" strike="noStrike">
                <a:solidFill>
                  <a:srgbClr val="FFFFFF"/>
                </a:solidFill>
                <a:latin typeface="Source Sans Pro Black"/>
                <a:ea typeface="Source Sans Pro Black"/>
                <a:cs typeface="Source Sans Pro Black"/>
                <a:sym typeface="Source Sans Pro Black"/>
              </a:rPr>
              <a:t> hablamos cuando decimos que algo es probable? </a:t>
            </a:r>
            <a:endParaRPr b="1" sz="3200" strike="noStrike">
              <a:solidFill>
                <a:srgbClr val="FFFFFF"/>
              </a:solidFill>
              <a:latin typeface="Source Sans Pro Black"/>
              <a:ea typeface="Source Sans Pro Black"/>
              <a:cs typeface="Source Sans Pro Black"/>
              <a:sym typeface="Source Sans Pro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3200">
                <a:solidFill>
                  <a:schemeClr val="lt1"/>
                </a:solidFill>
                <a:latin typeface="Source Sans Pro Black"/>
                <a:ea typeface="Source Sans Pro Black"/>
                <a:cs typeface="Source Sans Pro Black"/>
                <a:sym typeface="Source Sans Pro Black"/>
              </a:rPr>
              <a:t>¿Cómo computarlo a partir de una muestra?</a:t>
            </a:r>
            <a:endParaRPr b="1" sz="3200">
              <a:solidFill>
                <a:srgbClr val="FFFFFF"/>
              </a:solidFill>
              <a:latin typeface="Source Sans Pro Black"/>
              <a:ea typeface="Source Sans Pro Black"/>
              <a:cs typeface="Source Sans Pro Black"/>
              <a:sym typeface="Source Sans Pro Black"/>
            </a:endParaRPr>
          </a:p>
        </p:txBody>
      </p:sp>
      <p:sp>
        <p:nvSpPr>
          <p:cNvPr id="267" name="Google Shape;267;p43"/>
          <p:cNvSpPr txBox="1"/>
          <p:nvPr>
            <p:ph idx="1" type="subTitle"/>
          </p:nvPr>
        </p:nvSpPr>
        <p:spPr>
          <a:xfrm>
            <a:off x="360000" y="1980000"/>
            <a:ext cx="9180000" cy="4680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AR" sz="2600">
                <a:latin typeface="Source Sans Pro"/>
                <a:ea typeface="Source Sans Pro"/>
                <a:cs typeface="Source Sans Pro"/>
                <a:sym typeface="Source Sans Pro"/>
              </a:rPr>
              <a:t>Utilizando el mismo dataset que vimos antes, queremos calcular la fdp de la v.a. </a:t>
            </a:r>
            <a:r>
              <a:rPr b="1" lang="es-AR" sz="2600">
                <a:latin typeface="Source Sans Pro"/>
                <a:ea typeface="Source Sans Pro"/>
                <a:cs typeface="Source Sans Pro"/>
                <a:sym typeface="Source Sans Pro"/>
              </a:rPr>
              <a:t>area</a:t>
            </a:r>
            <a:endParaRPr b="1" sz="26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b="1" sz="26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b="1" lang="es-AR" sz="2600">
                <a:latin typeface="Source Sans Pro"/>
                <a:ea typeface="Source Sans Pro"/>
                <a:cs typeface="Source Sans Pro"/>
                <a:sym typeface="Source Sans Pro"/>
              </a:rPr>
              <a:t>Pandas</a:t>
            </a:r>
            <a:r>
              <a:rPr lang="es-AR" sz="2600">
                <a:latin typeface="Source Sans Pro"/>
                <a:ea typeface="Source Sans Pro"/>
                <a:cs typeface="Source Sans Pro"/>
                <a:sym typeface="Source Sans Pro"/>
              </a:rPr>
              <a:t> tiene funciones que nos evitan tener que hacer los cálculos a mano</a:t>
            </a:r>
            <a:endParaRPr sz="2600">
              <a:latin typeface="Source Sans Pro"/>
              <a:ea typeface="Source Sans Pro"/>
              <a:cs typeface="Source Sans Pro"/>
              <a:sym typeface="Source Sans Pro"/>
            </a:endParaRPr>
          </a:p>
        </p:txBody>
      </p:sp>
      <p:pic>
        <p:nvPicPr>
          <p:cNvPr id="268" name="Google Shape;268;p43"/>
          <p:cNvPicPr preferRelativeResize="0"/>
          <p:nvPr/>
        </p:nvPicPr>
        <p:blipFill>
          <a:blip r:embed="rId3">
            <a:alphaModFix/>
          </a:blip>
          <a:stretch>
            <a:fillRect/>
          </a:stretch>
        </p:blipFill>
        <p:spPr>
          <a:xfrm>
            <a:off x="349425" y="3234900"/>
            <a:ext cx="9201150" cy="358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¿Cómo computarlo automáticamente?</a:t>
            </a:r>
            <a:endParaRPr b="1" sz="3200">
              <a:solidFill>
                <a:srgbClr val="FFFFFF"/>
              </a:solidFill>
              <a:latin typeface="Source Sans Pro Black"/>
              <a:ea typeface="Source Sans Pro Black"/>
              <a:cs typeface="Source Sans Pro Black"/>
              <a:sym typeface="Source Sans Pro Black"/>
            </a:endParaRPr>
          </a:p>
        </p:txBody>
      </p:sp>
      <p:pic>
        <p:nvPicPr>
          <p:cNvPr id="274" name="Google Shape;274;p44"/>
          <p:cNvPicPr preferRelativeResize="0"/>
          <p:nvPr/>
        </p:nvPicPr>
        <p:blipFill>
          <a:blip r:embed="rId3">
            <a:alphaModFix/>
          </a:blip>
          <a:stretch>
            <a:fillRect/>
          </a:stretch>
        </p:blipFill>
        <p:spPr>
          <a:xfrm>
            <a:off x="1542688" y="1609373"/>
            <a:ext cx="6814616" cy="5167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5"/>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strike="noStrike">
                <a:solidFill>
                  <a:srgbClr val="FFFFFF"/>
                </a:solidFill>
                <a:latin typeface="Source Sans Pro Black"/>
                <a:ea typeface="Source Sans Pro Black"/>
                <a:cs typeface="Source Sans Pro Black"/>
                <a:sym typeface="Source Sans Pro Black"/>
              </a:rPr>
              <a:t>Probabilidad Condicional</a:t>
            </a:r>
            <a:endParaRPr b="1" sz="3200" strike="noStrike">
              <a:solidFill>
                <a:srgbClr val="FFFFFF"/>
              </a:solidFill>
              <a:latin typeface="Source Sans Pro Black"/>
              <a:ea typeface="Source Sans Pro Black"/>
              <a:cs typeface="Source Sans Pro Black"/>
              <a:sym typeface="Source Sans Pro Black"/>
            </a:endParaRPr>
          </a:p>
        </p:txBody>
      </p:sp>
      <p:sp>
        <p:nvSpPr>
          <p:cNvPr id="280" name="Google Shape;280;p45"/>
          <p:cNvSpPr txBox="1"/>
          <p:nvPr/>
        </p:nvSpPr>
        <p:spPr>
          <a:xfrm>
            <a:off x="360000" y="1980000"/>
            <a:ext cx="9360000" cy="34743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Clr>
                <a:schemeClr val="dk1"/>
              </a:buClr>
              <a:buSzPts val="1100"/>
              <a:buFont typeface="Arial"/>
              <a:buNone/>
            </a:pPr>
            <a:r>
              <a:rPr lang="es-AR" sz="2600">
                <a:solidFill>
                  <a:srgbClr val="1C1C1C"/>
                </a:solidFill>
                <a:latin typeface="Roboto"/>
                <a:ea typeface="Roboto"/>
                <a:cs typeface="Roboto"/>
                <a:sym typeface="Roboto"/>
              </a:rPr>
              <a:t>Supongamos el experimento aleatorio de extraer al azar sin reemplazo dos bolillas de una urna que contiene 7 bolillas rojas y 3 blancas. </a:t>
            </a:r>
            <a:endParaRPr sz="2600">
              <a:solidFill>
                <a:srgbClr val="1C1C1C"/>
              </a:solidFill>
              <a:latin typeface="Roboto"/>
              <a:ea typeface="Roboto"/>
              <a:cs typeface="Roboto"/>
              <a:sym typeface="Roboto"/>
            </a:endParaRPr>
          </a:p>
          <a:p>
            <a:pPr indent="0" lvl="0" marL="0" marR="0" rtl="0" algn="just">
              <a:spcBef>
                <a:spcPts val="0"/>
              </a:spcBef>
              <a:spcAft>
                <a:spcPts val="0"/>
              </a:spcAft>
              <a:buSzPts val="1100"/>
              <a:buNone/>
            </a:pPr>
            <a:r>
              <a:rPr lang="es-AR" sz="2600">
                <a:solidFill>
                  <a:srgbClr val="1C1C1C"/>
                </a:solidFill>
                <a:latin typeface="Roboto"/>
                <a:ea typeface="Roboto"/>
                <a:cs typeface="Roboto"/>
                <a:sym typeface="Roboto"/>
              </a:rPr>
              <a:t>Consideramos los eventos </a:t>
            </a:r>
            <a:endParaRPr sz="2600">
              <a:solidFill>
                <a:srgbClr val="1C1C1C"/>
              </a:solidFill>
              <a:latin typeface="Roboto"/>
              <a:ea typeface="Roboto"/>
              <a:cs typeface="Roboto"/>
              <a:sym typeface="Roboto"/>
            </a:endParaRPr>
          </a:p>
          <a:p>
            <a:pPr indent="0" lvl="0" marL="0" marR="0" rtl="0" algn="just">
              <a:spcBef>
                <a:spcPts val="0"/>
              </a:spcBef>
              <a:spcAft>
                <a:spcPts val="0"/>
              </a:spcAft>
              <a:buSzPts val="1100"/>
              <a:buNone/>
            </a:pPr>
            <a:r>
              <a:t/>
            </a:r>
            <a:endParaRPr sz="2600">
              <a:solidFill>
                <a:srgbClr val="1C1C1C"/>
              </a:solidFill>
              <a:latin typeface="Roboto"/>
              <a:ea typeface="Roboto"/>
              <a:cs typeface="Roboto"/>
              <a:sym typeface="Roboto"/>
            </a:endParaRPr>
          </a:p>
          <a:p>
            <a:pPr indent="0" lvl="0" marL="0" marR="0" rtl="0" algn="just">
              <a:spcBef>
                <a:spcPts val="0"/>
              </a:spcBef>
              <a:spcAft>
                <a:spcPts val="0"/>
              </a:spcAft>
              <a:buSzPts val="1100"/>
              <a:buNone/>
            </a:pPr>
            <a:r>
              <a:rPr lang="es-AR" sz="2600">
                <a:solidFill>
                  <a:srgbClr val="1C1C1C"/>
                </a:solidFill>
                <a:latin typeface="Roboto"/>
                <a:ea typeface="Roboto"/>
                <a:cs typeface="Roboto"/>
                <a:sym typeface="Roboto"/>
              </a:rPr>
              <a:t>A: “la primer bolilla extraída es blanca”</a:t>
            </a:r>
            <a:endParaRPr sz="2600">
              <a:solidFill>
                <a:srgbClr val="1C1C1C"/>
              </a:solidFill>
              <a:latin typeface="Roboto"/>
              <a:ea typeface="Roboto"/>
              <a:cs typeface="Roboto"/>
              <a:sym typeface="Roboto"/>
            </a:endParaRPr>
          </a:p>
          <a:p>
            <a:pPr indent="0" lvl="0" marL="0" marR="0" rtl="0" algn="just">
              <a:spcBef>
                <a:spcPts val="0"/>
              </a:spcBef>
              <a:spcAft>
                <a:spcPts val="0"/>
              </a:spcAft>
              <a:buSzPts val="1100"/>
              <a:buNone/>
            </a:pPr>
            <a:r>
              <a:t/>
            </a:r>
            <a:endParaRPr sz="2600">
              <a:solidFill>
                <a:srgbClr val="1C1C1C"/>
              </a:solidFill>
              <a:latin typeface="Roboto"/>
              <a:ea typeface="Roboto"/>
              <a:cs typeface="Roboto"/>
              <a:sym typeface="Roboto"/>
            </a:endParaRPr>
          </a:p>
          <a:p>
            <a:pPr indent="0" lvl="0" marL="0" marR="0" rtl="0" algn="just">
              <a:spcBef>
                <a:spcPts val="0"/>
              </a:spcBef>
              <a:spcAft>
                <a:spcPts val="0"/>
              </a:spcAft>
              <a:buClr>
                <a:schemeClr val="dk1"/>
              </a:buClr>
              <a:buSzPts val="1100"/>
              <a:buFont typeface="Arial"/>
              <a:buNone/>
            </a:pPr>
            <a:r>
              <a:rPr lang="es-AR" sz="2600">
                <a:solidFill>
                  <a:srgbClr val="1C1C1C"/>
                </a:solidFill>
                <a:latin typeface="Roboto"/>
                <a:ea typeface="Roboto"/>
                <a:cs typeface="Roboto"/>
                <a:sym typeface="Roboto"/>
              </a:rPr>
              <a:t>B: “la segunda bolilla extraída es blanca”.</a:t>
            </a:r>
            <a:endParaRPr sz="2600">
              <a:solidFill>
                <a:srgbClr val="1C1C1C"/>
              </a:solidFill>
              <a:latin typeface="Roboto"/>
              <a:ea typeface="Roboto"/>
              <a:cs typeface="Roboto"/>
              <a:sym typeface="Roboto"/>
            </a:endParaRPr>
          </a:p>
        </p:txBody>
      </p:sp>
      <p:sp>
        <p:nvSpPr>
          <p:cNvPr id="281" name="Google Shape;281;p45"/>
          <p:cNvSpPr txBox="1"/>
          <p:nvPr/>
        </p:nvSpPr>
        <p:spPr>
          <a:xfrm>
            <a:off x="5063760" y="1980000"/>
            <a:ext cx="4479480" cy="22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strike="noStrike">
              <a:solidFill>
                <a:srgbClr val="1C1C1C"/>
              </a:solidFill>
              <a:latin typeface="Source Sans Pro SemiBold"/>
              <a:ea typeface="Source Sans Pro SemiBold"/>
              <a:cs typeface="Source Sans Pro SemiBold"/>
              <a:sym typeface="Source Sans Pro SemiBold"/>
            </a:endParaRPr>
          </a:p>
        </p:txBody>
      </p:sp>
      <p:sp>
        <p:nvSpPr>
          <p:cNvPr id="282" name="Google Shape;282;p45"/>
          <p:cNvSpPr txBox="1"/>
          <p:nvPr/>
        </p:nvSpPr>
        <p:spPr>
          <a:xfrm>
            <a:off x="540000" y="4424400"/>
            <a:ext cx="9180000" cy="22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strike="noStrike">
              <a:solidFill>
                <a:srgbClr val="1C1C1C"/>
              </a:solidFill>
              <a:latin typeface="Source Sans Pro SemiBold"/>
              <a:ea typeface="Source Sans Pro SemiBold"/>
              <a:cs typeface="Source Sans Pro SemiBold"/>
              <a:sym typeface="Source Sans Pro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sz="3200">
              <a:solidFill>
                <a:schemeClr val="lt1"/>
              </a:solidFill>
              <a:latin typeface="Source Sans Pro Black"/>
              <a:ea typeface="Source Sans Pro Black"/>
              <a:cs typeface="Source Sans Pro Black"/>
              <a:sym typeface="Source Sans Pro Black"/>
            </a:endParaRPr>
          </a:p>
          <a:p>
            <a:pPr indent="0" lvl="0" marL="0" rtl="0" algn="l">
              <a:spcBef>
                <a:spcPts val="0"/>
              </a:spcBef>
              <a:spcAft>
                <a:spcPts val="0"/>
              </a:spcAft>
              <a:buNone/>
            </a:pPr>
            <a:r>
              <a:t/>
            </a:r>
            <a:endParaRPr b="1" sz="3200">
              <a:solidFill>
                <a:schemeClr val="lt1"/>
              </a:solidFill>
              <a:latin typeface="Source Sans Pro Black"/>
              <a:ea typeface="Source Sans Pro Black"/>
              <a:cs typeface="Source Sans Pro Black"/>
              <a:sym typeface="Source Sans Pro Black"/>
            </a:endParaRPr>
          </a:p>
          <a:p>
            <a:pPr indent="0" lvl="0" marL="0" rtl="0" algn="l">
              <a:spcBef>
                <a:spcPts val="0"/>
              </a:spcBef>
              <a:spcAft>
                <a:spcPts val="0"/>
              </a:spcAft>
              <a:buNone/>
            </a:pPr>
            <a:r>
              <a:t/>
            </a:r>
            <a:endParaRPr b="1" sz="3200">
              <a:solidFill>
                <a:schemeClr val="lt1"/>
              </a:solidFill>
              <a:latin typeface="Source Sans Pro Black"/>
              <a:ea typeface="Source Sans Pro Black"/>
              <a:cs typeface="Source Sans Pro Black"/>
              <a:sym typeface="Source Sans Pro Black"/>
            </a:endParaRPr>
          </a:p>
          <a:p>
            <a:pPr indent="0" lvl="0" marL="0" rtl="0" algn="l">
              <a:spcBef>
                <a:spcPts val="0"/>
              </a:spcBef>
              <a:spcAft>
                <a:spcPts val="0"/>
              </a:spcAft>
              <a:buNone/>
            </a:pPr>
            <a:r>
              <a:t/>
            </a:r>
            <a:endParaRPr b="1" sz="3200">
              <a:solidFill>
                <a:schemeClr val="lt1"/>
              </a:solidFill>
              <a:latin typeface="Source Sans Pro Black"/>
              <a:ea typeface="Source Sans Pro Black"/>
              <a:cs typeface="Source Sans Pro Black"/>
              <a:sym typeface="Source Sans Pro Black"/>
            </a:endParaRPr>
          </a:p>
          <a:p>
            <a:pPr indent="0" lvl="0" marL="0" rtl="0" algn="l">
              <a:spcBef>
                <a:spcPts val="0"/>
              </a:spcBef>
              <a:spcAft>
                <a:spcPts val="0"/>
              </a:spcAft>
              <a:buNone/>
            </a:pPr>
            <a:r>
              <a:t/>
            </a:r>
            <a:endParaRPr b="1" sz="3200">
              <a:solidFill>
                <a:schemeClr val="lt1"/>
              </a:solidFill>
              <a:latin typeface="Source Sans Pro Black"/>
              <a:ea typeface="Source Sans Pro Black"/>
              <a:cs typeface="Source Sans Pro Black"/>
              <a:sym typeface="Source Sans Pro Black"/>
            </a:endParaRPr>
          </a:p>
          <a:p>
            <a:pPr indent="0" lvl="0" marL="0" rtl="0" algn="l">
              <a:spcBef>
                <a:spcPts val="0"/>
              </a:spcBef>
              <a:spcAft>
                <a:spcPts val="0"/>
              </a:spcAft>
              <a:buNone/>
            </a:pPr>
            <a:r>
              <a:t/>
            </a:r>
            <a:endParaRPr b="1" sz="3200">
              <a:solidFill>
                <a:schemeClr val="lt1"/>
              </a:solidFill>
              <a:latin typeface="Source Sans Pro Black"/>
              <a:ea typeface="Source Sans Pro Black"/>
              <a:cs typeface="Source Sans Pro Black"/>
              <a:sym typeface="Source Sans Pro Black"/>
            </a:endParaRPr>
          </a:p>
          <a:p>
            <a:pPr indent="0" lvl="0" marL="0" rtl="0" algn="l">
              <a:spcBef>
                <a:spcPts val="0"/>
              </a:spcBef>
              <a:spcAft>
                <a:spcPts val="0"/>
              </a:spcAft>
              <a:buNone/>
            </a:pPr>
            <a:r>
              <a:t/>
            </a:r>
            <a:endParaRPr b="1" sz="3200">
              <a:solidFill>
                <a:schemeClr val="lt1"/>
              </a:solidFill>
              <a:latin typeface="Source Sans Pro Black"/>
              <a:ea typeface="Source Sans Pro Black"/>
              <a:cs typeface="Source Sans Pro Black"/>
              <a:sym typeface="Source Sans Pro Black"/>
            </a:endParaRPr>
          </a:p>
          <a:p>
            <a:pPr indent="0" lvl="0" marL="0" rtl="0" algn="l">
              <a:spcBef>
                <a:spcPts val="0"/>
              </a:spcBef>
              <a:spcAft>
                <a:spcPts val="0"/>
              </a:spcAft>
              <a:buNone/>
            </a:pPr>
            <a:r>
              <a:t/>
            </a:r>
            <a:endParaRPr b="1" sz="3200">
              <a:solidFill>
                <a:schemeClr val="lt1"/>
              </a:solidFill>
              <a:latin typeface="Source Sans Pro Black"/>
              <a:ea typeface="Source Sans Pro Black"/>
              <a:cs typeface="Source Sans Pro Black"/>
              <a:sym typeface="Source Sans Pro Black"/>
            </a:endParaRPr>
          </a:p>
          <a:p>
            <a:pPr indent="0" lvl="0" marL="0" rtl="0" algn="l">
              <a:spcBef>
                <a:spcPts val="0"/>
              </a:spcBef>
              <a:spcAft>
                <a:spcPts val="0"/>
              </a:spcAft>
              <a:buNone/>
            </a:pPr>
            <a:r>
              <a:t/>
            </a:r>
            <a:endParaRPr b="1" sz="3200">
              <a:solidFill>
                <a:schemeClr val="lt1"/>
              </a:solidFill>
              <a:latin typeface="Source Sans Pro Black"/>
              <a:ea typeface="Source Sans Pro Black"/>
              <a:cs typeface="Source Sans Pro Black"/>
              <a:sym typeface="Source Sans Pro Black"/>
            </a:endParaRPr>
          </a:p>
          <a:p>
            <a:pPr indent="0" lvl="0" marL="0" rtl="0" algn="l">
              <a:spcBef>
                <a:spcPts val="0"/>
              </a:spcBef>
              <a:spcAft>
                <a:spcPts val="0"/>
              </a:spcAft>
              <a:buClr>
                <a:schemeClr val="dk1"/>
              </a:buClr>
              <a:buSzPts val="1100"/>
              <a:buFont typeface="Arial"/>
              <a:buNone/>
            </a:pPr>
            <a:r>
              <a:rPr b="1" lang="es-AR" sz="3200">
                <a:solidFill>
                  <a:schemeClr val="lt1"/>
                </a:solidFill>
                <a:latin typeface="Source Sans Pro Black"/>
                <a:ea typeface="Source Sans Pro Black"/>
                <a:cs typeface="Source Sans Pro Black"/>
                <a:sym typeface="Source Sans Pro Black"/>
              </a:rPr>
              <a:t>Probabilidad Condicional</a:t>
            </a:r>
            <a:endParaRPr b="1" sz="3200">
              <a:solidFill>
                <a:schemeClr val="lt1"/>
              </a:solidFill>
              <a:latin typeface="Source Sans Pro Black"/>
              <a:ea typeface="Source Sans Pro Black"/>
              <a:cs typeface="Source Sans Pro Black"/>
              <a:sym typeface="Source Sans Pro Black"/>
            </a:endParaRPr>
          </a:p>
          <a:p>
            <a:pPr indent="0" lvl="0" marL="0" rtl="0" algn="l">
              <a:spcBef>
                <a:spcPts val="0"/>
              </a:spcBef>
              <a:spcAft>
                <a:spcPts val="0"/>
              </a:spcAft>
              <a:buNone/>
            </a:pPr>
            <a:r>
              <a:t/>
            </a:r>
            <a:endParaRPr/>
          </a:p>
        </p:txBody>
      </p:sp>
      <p:sp>
        <p:nvSpPr>
          <p:cNvPr id="288" name="Google Shape;288;p46"/>
          <p:cNvSpPr txBox="1"/>
          <p:nvPr>
            <p:ph idx="1" type="body"/>
          </p:nvPr>
        </p:nvSpPr>
        <p:spPr>
          <a:xfrm>
            <a:off x="360000" y="1980000"/>
            <a:ext cx="44796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Calculamos la p(A) = 3 / 10 </a:t>
            </a:r>
            <a:endParaRPr sz="2600">
              <a:latin typeface="Roboto"/>
              <a:ea typeface="Roboto"/>
              <a:cs typeface="Roboto"/>
              <a:sym typeface="Roboto"/>
            </a:endParaRPr>
          </a:p>
        </p:txBody>
      </p:sp>
      <p:sp>
        <p:nvSpPr>
          <p:cNvPr id="289" name="Google Shape;289;p46"/>
          <p:cNvSpPr txBox="1"/>
          <p:nvPr>
            <p:ph idx="2" type="body"/>
          </p:nvPr>
        </p:nvSpPr>
        <p:spPr>
          <a:xfrm>
            <a:off x="5063760" y="1980000"/>
            <a:ext cx="44796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2600">
                <a:highlight>
                  <a:srgbClr val="A4C2F4"/>
                </a:highlight>
                <a:latin typeface="Roboto"/>
                <a:ea typeface="Roboto"/>
                <a:cs typeface="Roboto"/>
                <a:sym typeface="Roboto"/>
              </a:rPr>
              <a:t>calculamos p (B)... aunque ahora ya no es tan directo. </a:t>
            </a:r>
            <a:endParaRPr sz="2600">
              <a:highlight>
                <a:srgbClr val="A4C2F4"/>
              </a:highlight>
              <a:latin typeface="Roboto"/>
              <a:ea typeface="Roboto"/>
              <a:cs typeface="Roboto"/>
              <a:sym typeface="Roboto"/>
            </a:endParaRPr>
          </a:p>
          <a:p>
            <a:pPr indent="0" lvl="0" marL="0" rtl="0" algn="l">
              <a:spcBef>
                <a:spcPts val="0"/>
              </a:spcBef>
              <a:spcAft>
                <a:spcPts val="0"/>
              </a:spcAft>
              <a:buNone/>
            </a:pPr>
            <a:r>
              <a:t/>
            </a:r>
            <a:endParaRPr sz="2400">
              <a:highlight>
                <a:srgbClr val="A4C2F4"/>
              </a:highlight>
            </a:endParaRPr>
          </a:p>
          <a:p>
            <a:pPr indent="0" lvl="0" marL="0" rtl="0" algn="l">
              <a:spcBef>
                <a:spcPts val="0"/>
              </a:spcBef>
              <a:spcAft>
                <a:spcPts val="0"/>
              </a:spcAft>
              <a:buNone/>
            </a:pPr>
            <a:r>
              <a:rPr lang="es-AR" sz="2600">
                <a:highlight>
                  <a:srgbClr val="A4C2F4"/>
                </a:highlight>
                <a:latin typeface="Roboto"/>
                <a:ea typeface="Roboto"/>
                <a:cs typeface="Roboto"/>
                <a:sym typeface="Roboto"/>
              </a:rPr>
              <a:t>¿Que cambió?</a:t>
            </a:r>
            <a:endParaRPr sz="2600">
              <a:highlight>
                <a:srgbClr val="A4C2F4"/>
              </a:highlight>
              <a:latin typeface="Roboto"/>
              <a:ea typeface="Roboto"/>
              <a:cs typeface="Roboto"/>
              <a:sym typeface="Roboto"/>
            </a:endParaRPr>
          </a:p>
        </p:txBody>
      </p:sp>
      <p:sp>
        <p:nvSpPr>
          <p:cNvPr id="290" name="Google Shape;290;p46"/>
          <p:cNvSpPr txBox="1"/>
          <p:nvPr>
            <p:ph idx="3" type="body"/>
          </p:nvPr>
        </p:nvSpPr>
        <p:spPr>
          <a:xfrm>
            <a:off x="360000" y="3688650"/>
            <a:ext cx="9180000" cy="296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Podemos calcular la probabilidad de B sabiendo que A ocurrió :es igual a 2/9, ya que si A ocurrió, entonces en la urna quedaron 9 bolillas de las cuales 2 son blancas. La probabilidad anterior la anotamos P ( B / A ) y se lee:</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latin typeface="Roboto"/>
              <a:ea typeface="Roboto"/>
              <a:cs typeface="Roboto"/>
              <a:sym typeface="Roboto"/>
            </a:endParaRPr>
          </a:p>
          <a:p>
            <a:pPr indent="0" lvl="0" marL="0" rtl="0" algn="l">
              <a:spcBef>
                <a:spcPts val="0"/>
              </a:spcBef>
              <a:spcAft>
                <a:spcPts val="0"/>
              </a:spcAft>
              <a:buNone/>
            </a:pPr>
            <a:r>
              <a:rPr b="1" lang="es-AR" sz="2600">
                <a:latin typeface="Roboto"/>
                <a:ea typeface="Roboto"/>
                <a:cs typeface="Roboto"/>
                <a:sym typeface="Roboto"/>
              </a:rPr>
              <a:t>“probabilidad condicional de B dado A. Es decir</a:t>
            </a:r>
            <a:endParaRPr b="1" sz="2600">
              <a:latin typeface="Roboto"/>
              <a:ea typeface="Roboto"/>
              <a:cs typeface="Roboto"/>
              <a:sym typeface="Roboto"/>
            </a:endParaRPr>
          </a:p>
          <a:p>
            <a:pPr indent="0" lvl="0" marL="0" rtl="0" algn="l">
              <a:spcBef>
                <a:spcPts val="0"/>
              </a:spcBef>
              <a:spcAft>
                <a:spcPts val="0"/>
              </a:spcAft>
              <a:buNone/>
            </a:pPr>
            <a:r>
              <a:rPr b="1" lang="es-AR" sz="2600">
                <a:latin typeface="Roboto"/>
                <a:ea typeface="Roboto"/>
                <a:cs typeface="Roboto"/>
                <a:sym typeface="Roboto"/>
              </a:rPr>
              <a:t> P ( B / A ) = 2/9</a:t>
            </a:r>
            <a:r>
              <a:rPr b="1" lang="es-AR" sz="2600">
                <a:latin typeface="Roboto"/>
                <a:ea typeface="Roboto"/>
                <a:cs typeface="Roboto"/>
                <a:sym typeface="Roboto"/>
              </a:rPr>
              <a:t>”</a:t>
            </a:r>
            <a:endParaRPr b="1" sz="26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7"/>
          <p:cNvSpPr/>
          <p:nvPr/>
        </p:nvSpPr>
        <p:spPr>
          <a:xfrm>
            <a:off x="5172875" y="1560400"/>
            <a:ext cx="4290900" cy="237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7"/>
          <p:cNvSpPr/>
          <p:nvPr/>
        </p:nvSpPr>
        <p:spPr>
          <a:xfrm>
            <a:off x="376725" y="1536125"/>
            <a:ext cx="4462800" cy="237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7"/>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Font typeface="Arial"/>
              <a:buNone/>
            </a:pPr>
            <a:r>
              <a:rPr b="1" lang="es-AR" sz="3200">
                <a:solidFill>
                  <a:schemeClr val="lt1"/>
                </a:solidFill>
                <a:latin typeface="Source Sans Pro Black"/>
                <a:ea typeface="Source Sans Pro Black"/>
                <a:cs typeface="Source Sans Pro Black"/>
                <a:sym typeface="Source Sans Pro Black"/>
              </a:rPr>
              <a:t>Teorema de la multiplicación </a:t>
            </a:r>
            <a:endParaRPr/>
          </a:p>
        </p:txBody>
      </p:sp>
      <p:sp>
        <p:nvSpPr>
          <p:cNvPr id="298" name="Google Shape;298;p47"/>
          <p:cNvSpPr txBox="1"/>
          <p:nvPr>
            <p:ph idx="2" type="body"/>
          </p:nvPr>
        </p:nvSpPr>
        <p:spPr>
          <a:xfrm>
            <a:off x="360000" y="1523650"/>
            <a:ext cx="4559100" cy="24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2400">
                <a:latin typeface="Roboto"/>
                <a:ea typeface="Roboto"/>
                <a:cs typeface="Roboto"/>
                <a:sym typeface="Roboto"/>
              </a:rPr>
              <a:t>Si A y B son dos eventos entonces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400">
                <a:solidFill>
                  <a:schemeClr val="dk1"/>
                </a:solidFill>
                <a:latin typeface="Roboto"/>
                <a:ea typeface="Roboto"/>
                <a:cs typeface="Roboto"/>
                <a:sym typeface="Roboto"/>
              </a:rPr>
              <a:t>P ( A / B )</a:t>
            </a:r>
            <a:r>
              <a:rPr lang="es-AR" sz="2400">
                <a:latin typeface="Roboto"/>
                <a:ea typeface="Roboto"/>
                <a:cs typeface="Roboto"/>
                <a:sym typeface="Roboto"/>
              </a:rPr>
              <a:t> = </a:t>
            </a:r>
            <a:r>
              <a:rPr lang="es-AR" sz="2400">
                <a:solidFill>
                  <a:schemeClr val="dk1"/>
                </a:solidFill>
                <a:latin typeface="Roboto"/>
                <a:ea typeface="Roboto"/>
                <a:cs typeface="Roboto"/>
                <a:sym typeface="Roboto"/>
              </a:rPr>
              <a:t>P ( B  ∩  A ) </a:t>
            </a:r>
            <a:r>
              <a:rPr lang="es-AR" sz="2400">
                <a:latin typeface="Roboto"/>
                <a:ea typeface="Roboto"/>
                <a:cs typeface="Roboto"/>
                <a:sym typeface="Roboto"/>
              </a:rPr>
              <a:t>/  P ( B )</a:t>
            </a:r>
            <a:endParaRPr sz="2400">
              <a:latin typeface="Roboto"/>
              <a:ea typeface="Roboto"/>
              <a:cs typeface="Roboto"/>
              <a:sym typeface="Roboto"/>
            </a:endParaRPr>
          </a:p>
          <a:p>
            <a:pPr indent="0" lvl="0" marL="0" rtl="0" algn="l">
              <a:spcBef>
                <a:spcPts val="0"/>
              </a:spcBef>
              <a:spcAft>
                <a:spcPts val="0"/>
              </a:spcAft>
              <a:buNone/>
            </a:pPr>
            <a:r>
              <a:rPr lang="es-AR" sz="2400">
                <a:latin typeface="Roboto"/>
                <a:ea typeface="Roboto"/>
                <a:cs typeface="Roboto"/>
                <a:sym typeface="Roboto"/>
              </a:rPr>
              <a:t> </a:t>
            </a:r>
            <a:endParaRPr sz="2400">
              <a:latin typeface="Roboto"/>
              <a:ea typeface="Roboto"/>
              <a:cs typeface="Roboto"/>
              <a:sym typeface="Roboto"/>
            </a:endParaRPr>
          </a:p>
          <a:p>
            <a:pPr indent="0" lvl="0" marL="0" rtl="0" algn="l">
              <a:spcBef>
                <a:spcPts val="0"/>
              </a:spcBef>
              <a:spcAft>
                <a:spcPts val="0"/>
              </a:spcAft>
              <a:buNone/>
            </a:pPr>
            <a:r>
              <a:rPr lang="es-AR" sz="2400">
                <a:latin typeface="Roboto"/>
                <a:ea typeface="Roboto"/>
                <a:cs typeface="Roboto"/>
                <a:sym typeface="Roboto"/>
              </a:rPr>
              <a:t>si P ( A ) ≠ 0</a:t>
            </a:r>
            <a:endParaRPr sz="2400">
              <a:latin typeface="Roboto"/>
              <a:ea typeface="Roboto"/>
              <a:cs typeface="Roboto"/>
              <a:sym typeface="Roboto"/>
            </a:endParaRPr>
          </a:p>
        </p:txBody>
      </p:sp>
      <p:sp>
        <p:nvSpPr>
          <p:cNvPr id="299" name="Google Shape;299;p47"/>
          <p:cNvSpPr txBox="1"/>
          <p:nvPr>
            <p:ph idx="3" type="body"/>
          </p:nvPr>
        </p:nvSpPr>
        <p:spPr>
          <a:xfrm>
            <a:off x="360000" y="4507100"/>
            <a:ext cx="9180000" cy="15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3000">
                <a:latin typeface="Roboto"/>
                <a:ea typeface="Roboto"/>
                <a:cs typeface="Roboto"/>
                <a:sym typeface="Roboto"/>
              </a:rPr>
              <a:t>Si A 1 , A 2 , A 3 son tres eventos entonces</a:t>
            </a:r>
            <a:endParaRPr sz="3000">
              <a:latin typeface="Roboto"/>
              <a:ea typeface="Roboto"/>
              <a:cs typeface="Roboto"/>
              <a:sym typeface="Roboto"/>
            </a:endParaRPr>
          </a:p>
          <a:p>
            <a:pPr indent="0" lvl="0" marL="0" rtl="0" algn="l">
              <a:spcBef>
                <a:spcPts val="0"/>
              </a:spcBef>
              <a:spcAft>
                <a:spcPts val="0"/>
              </a:spcAft>
              <a:buNone/>
            </a:pPr>
            <a:r>
              <a:rPr lang="es-AR" sz="2200">
                <a:latin typeface="Roboto"/>
                <a:ea typeface="Roboto"/>
                <a:cs typeface="Roboto"/>
                <a:sym typeface="Roboto"/>
              </a:rPr>
              <a:t>P ( A 1 ∩ A 2 ∩ A 3 ) = P ( A 1 ) P ( A 2 / A 1 ) P ( A 3 / A 1 ∩ A 2 )</a:t>
            </a:r>
            <a:endParaRPr sz="2200">
              <a:latin typeface="Roboto"/>
              <a:ea typeface="Roboto"/>
              <a:cs typeface="Roboto"/>
              <a:sym typeface="Roboto"/>
            </a:endParaRPr>
          </a:p>
          <a:p>
            <a:pPr indent="0" lvl="0" marL="0" rtl="0" algn="l">
              <a:spcBef>
                <a:spcPts val="0"/>
              </a:spcBef>
              <a:spcAft>
                <a:spcPts val="0"/>
              </a:spcAft>
              <a:buNone/>
            </a:pPr>
            <a:r>
              <a:rPr i="1" lang="es-AR">
                <a:latin typeface="Roboto"/>
                <a:ea typeface="Roboto"/>
                <a:cs typeface="Roboto"/>
                <a:sym typeface="Roboto"/>
              </a:rPr>
              <a:t>Se lee como la probabilidad que pase A1 y A2 y A3 es igual a la probabilidad que ocurra A1 por la probabilidad que ocurra A2 dado que ocurrió A1 por la probabilidad que ocurra A3 dado que ocurrieron A1 y A2</a:t>
            </a:r>
            <a:endParaRPr i="1">
              <a:latin typeface="Roboto"/>
              <a:ea typeface="Roboto"/>
              <a:cs typeface="Roboto"/>
              <a:sym typeface="Roboto"/>
            </a:endParaRPr>
          </a:p>
        </p:txBody>
      </p:sp>
      <p:sp>
        <p:nvSpPr>
          <p:cNvPr id="300" name="Google Shape;300;p47"/>
          <p:cNvSpPr txBox="1"/>
          <p:nvPr>
            <p:ph idx="2" type="body"/>
          </p:nvPr>
        </p:nvSpPr>
        <p:spPr>
          <a:xfrm>
            <a:off x="5160600" y="1676050"/>
            <a:ext cx="4479600" cy="19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AR" sz="2400">
                <a:latin typeface="Roboto"/>
                <a:ea typeface="Roboto"/>
                <a:cs typeface="Roboto"/>
                <a:sym typeface="Roboto"/>
              </a:rPr>
              <a:t>Análogamente</a:t>
            </a:r>
            <a:endParaRPr sz="24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400">
              <a:latin typeface="Roboto"/>
              <a:ea typeface="Roboto"/>
              <a:cs typeface="Roboto"/>
              <a:sym typeface="Roboto"/>
            </a:endParaRPr>
          </a:p>
          <a:p>
            <a:pPr indent="0" lvl="0" marL="0" rtl="0" algn="l">
              <a:spcBef>
                <a:spcPts val="0"/>
              </a:spcBef>
              <a:spcAft>
                <a:spcPts val="0"/>
              </a:spcAft>
              <a:buNone/>
            </a:pPr>
            <a:r>
              <a:rPr lang="es-AR" sz="2400">
                <a:latin typeface="Roboto"/>
                <a:ea typeface="Roboto"/>
                <a:cs typeface="Roboto"/>
                <a:sym typeface="Roboto"/>
              </a:rPr>
              <a:t>P ( B /A ) = P ( A </a:t>
            </a:r>
            <a:r>
              <a:rPr lang="es-AR" sz="2400">
                <a:solidFill>
                  <a:schemeClr val="dk1"/>
                </a:solidFill>
                <a:latin typeface="Roboto"/>
                <a:ea typeface="Roboto"/>
                <a:cs typeface="Roboto"/>
                <a:sym typeface="Roboto"/>
              </a:rPr>
              <a:t> ∩</a:t>
            </a:r>
            <a:r>
              <a:rPr lang="es-AR" sz="2400">
                <a:latin typeface="Roboto"/>
                <a:ea typeface="Roboto"/>
                <a:cs typeface="Roboto"/>
                <a:sym typeface="Roboto"/>
              </a:rPr>
              <a:t> B ) / P( A )</a:t>
            </a:r>
            <a:endParaRPr sz="24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400">
                <a:solidFill>
                  <a:schemeClr val="dk1"/>
                </a:solidFill>
                <a:latin typeface="Roboto"/>
                <a:ea typeface="Roboto"/>
                <a:cs typeface="Roboto"/>
                <a:sym typeface="Roboto"/>
              </a:rPr>
              <a:t>si P ( B ) ≠ 0</a:t>
            </a:r>
            <a:endParaRPr sz="2400">
              <a:latin typeface="Roboto"/>
              <a:ea typeface="Roboto"/>
              <a:cs typeface="Roboto"/>
              <a:sym typeface="Roboto"/>
            </a:endParaRPr>
          </a:p>
        </p:txBody>
      </p:sp>
      <p:sp>
        <p:nvSpPr>
          <p:cNvPr id="301" name="Google Shape;301;p47"/>
          <p:cNvSpPr/>
          <p:nvPr/>
        </p:nvSpPr>
        <p:spPr>
          <a:xfrm>
            <a:off x="387200" y="4268450"/>
            <a:ext cx="7688700" cy="789300"/>
          </a:xfrm>
          <a:prstGeom prst="rect">
            <a:avLst/>
          </a:prstGeom>
          <a:solidFill>
            <a:srgbClr val="F4433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7"/>
          <p:cNvSpPr txBox="1"/>
          <p:nvPr/>
        </p:nvSpPr>
        <p:spPr>
          <a:xfrm>
            <a:off x="460950" y="4157825"/>
            <a:ext cx="90027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AR" sz="2400"/>
              <a:t>Si ambos se cumplen se cumple	 el teorema de la multiplicación</a:t>
            </a:r>
            <a:endParaRPr b="1" i="1"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Clr>
                <a:schemeClr val="dk1"/>
              </a:buClr>
              <a:buFont typeface="Arial"/>
              <a:buNone/>
            </a:pPr>
            <a:r>
              <a:rPr b="1" lang="es-AR" sz="3200">
                <a:solidFill>
                  <a:schemeClr val="lt1"/>
                </a:solidFill>
                <a:latin typeface="Source Sans Pro Black"/>
                <a:ea typeface="Source Sans Pro Black"/>
                <a:cs typeface="Source Sans Pro Black"/>
                <a:sym typeface="Source Sans Pro Black"/>
              </a:rPr>
              <a:t>Teorema de la multiplicación </a:t>
            </a:r>
            <a:endParaRPr/>
          </a:p>
        </p:txBody>
      </p:sp>
      <p:sp>
        <p:nvSpPr>
          <p:cNvPr id="308" name="Google Shape;308;p48"/>
          <p:cNvSpPr txBox="1"/>
          <p:nvPr/>
        </p:nvSpPr>
        <p:spPr>
          <a:xfrm>
            <a:off x="655675" y="2121325"/>
            <a:ext cx="9064200" cy="410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Esta regla es importante porque a menudo se desea obtener P(A∩B), en tanto que P(B) y P(A | B) pueden ser especificadas a partir de la descripción del problema.</a:t>
            </a:r>
            <a:endParaRPr sz="2600">
              <a:latin typeface="Roboto"/>
              <a:ea typeface="Roboto"/>
              <a:cs typeface="Roboto"/>
              <a:sym typeface="Roboto"/>
            </a:endParaRPr>
          </a:p>
          <a:p>
            <a:pPr indent="0" lvl="0" marL="0" rtl="0" algn="just">
              <a:spcBef>
                <a:spcPts val="0"/>
              </a:spcBef>
              <a:spcAft>
                <a:spcPts val="0"/>
              </a:spcAft>
              <a:buNone/>
            </a:pPr>
            <a:r>
              <a:rPr lang="es-AR" sz="2600">
                <a:latin typeface="Roboto"/>
                <a:ea typeface="Roboto"/>
                <a:cs typeface="Roboto"/>
                <a:sym typeface="Roboto"/>
              </a:rPr>
              <a:t>La regla de multiplicación es más útil cuando los  xperimentos se componen de varias etapas en sucesión. El evento condicionante B describe entonces el resultado de la primera etapa y A el resultado de la segunda, de modo que P(A | B), condicionada en lo que ocurra primero, a menudo será conocida. La regla es fácil de ser ampliada a experimentos que implican más de dos etapas.</a:t>
            </a:r>
            <a:endParaRPr sz="26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3200">
              <a:solidFill>
                <a:schemeClr val="lt1"/>
              </a:solidFill>
              <a:latin typeface="Source Sans Pro Black"/>
              <a:ea typeface="Source Sans Pro Black"/>
              <a:cs typeface="Source Sans Pro Black"/>
              <a:sym typeface="Source Sans Pro Black"/>
            </a:endParaRPr>
          </a:p>
          <a:p>
            <a:pPr indent="0" lvl="0" marL="0" rtl="0" algn="l">
              <a:spcBef>
                <a:spcPts val="0"/>
              </a:spcBef>
              <a:spcAft>
                <a:spcPts val="0"/>
              </a:spcAft>
              <a:buClr>
                <a:schemeClr val="dk1"/>
              </a:buClr>
              <a:buSzPts val="1100"/>
              <a:buFont typeface="Arial"/>
              <a:buNone/>
            </a:pPr>
            <a:r>
              <a:rPr b="1" lang="es-AR" sz="3200">
                <a:solidFill>
                  <a:schemeClr val="lt1"/>
                </a:solidFill>
                <a:latin typeface="Source Sans Pro Black"/>
                <a:ea typeface="Source Sans Pro Black"/>
                <a:cs typeface="Source Sans Pro Black"/>
                <a:sym typeface="Source Sans Pro Black"/>
              </a:rPr>
              <a:t>Ejemplos</a:t>
            </a:r>
            <a:endParaRPr/>
          </a:p>
        </p:txBody>
      </p:sp>
      <p:sp>
        <p:nvSpPr>
          <p:cNvPr id="314" name="Google Shape;314;p49"/>
          <p:cNvSpPr txBox="1"/>
          <p:nvPr>
            <p:ph idx="1" type="body"/>
          </p:nvPr>
        </p:nvSpPr>
        <p:spPr>
          <a:xfrm>
            <a:off x="360000" y="1980000"/>
            <a:ext cx="9180000" cy="22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AR" sz="2600">
                <a:latin typeface="Roboto"/>
                <a:ea typeface="Roboto"/>
                <a:cs typeface="Roboto"/>
                <a:sym typeface="Roboto"/>
              </a:rPr>
              <a:t>Una clase tiene 12 niños y 4 niñas. Si se escogen tres estudiantes de la clase al azar, ¿cuál es la</a:t>
            </a:r>
            <a:endParaRPr b="1" sz="2600">
              <a:latin typeface="Roboto"/>
              <a:ea typeface="Roboto"/>
              <a:cs typeface="Roboto"/>
              <a:sym typeface="Roboto"/>
            </a:endParaRPr>
          </a:p>
          <a:p>
            <a:pPr indent="0" lvl="0" marL="0" rtl="0" algn="ctr">
              <a:spcBef>
                <a:spcPts val="0"/>
              </a:spcBef>
              <a:spcAft>
                <a:spcPts val="0"/>
              </a:spcAft>
              <a:buNone/>
            </a:pPr>
            <a:r>
              <a:rPr b="1" lang="es-AR" sz="2600">
                <a:latin typeface="Roboto"/>
                <a:ea typeface="Roboto"/>
                <a:cs typeface="Roboto"/>
                <a:sym typeface="Roboto"/>
              </a:rPr>
              <a:t>probabilidad de que sean todos niños?</a:t>
            </a:r>
            <a:endParaRPr b="1" sz="2600">
              <a:latin typeface="Roboto"/>
              <a:ea typeface="Roboto"/>
              <a:cs typeface="Roboto"/>
              <a:sym typeface="Roboto"/>
            </a:endParaRPr>
          </a:p>
        </p:txBody>
      </p:sp>
      <p:sp>
        <p:nvSpPr>
          <p:cNvPr id="315" name="Google Shape;315;p49"/>
          <p:cNvSpPr txBox="1"/>
          <p:nvPr>
            <p:ph idx="3" type="body"/>
          </p:nvPr>
        </p:nvSpPr>
        <p:spPr>
          <a:xfrm>
            <a:off x="450325" y="3341875"/>
            <a:ext cx="9180000" cy="32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Solución:</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Anotamos A i : “el i-ésimo estudiante elegido es un niño”</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 i = 1,2,3</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Entonces la probabilidad pedida es</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P ( A 1 ∩ A 2 ∩ A 3 ) =</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 P ( A 1 ) P ( A 2 / A 1 ) P ( A 3 / A 1 ∩ A 2 ) = </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12/16 * 11/15 * 10/14</a:t>
            </a:r>
            <a:endParaRPr sz="2600">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000">
                <a:solidFill>
                  <a:srgbClr val="EFEFEF"/>
                </a:solidFill>
                <a:latin typeface="Source Sans Pro"/>
                <a:ea typeface="Source Sans Pro"/>
                <a:cs typeface="Source Sans Pro"/>
                <a:sym typeface="Source Sans Pro"/>
              </a:rPr>
              <a:t>Teorema de la probabilidad total</a:t>
            </a:r>
            <a:endParaRPr b="1" sz="3000">
              <a:solidFill>
                <a:srgbClr val="EFEFEF"/>
              </a:solidFill>
              <a:latin typeface="Source Sans Pro"/>
              <a:ea typeface="Source Sans Pro"/>
              <a:cs typeface="Source Sans Pro"/>
              <a:sym typeface="Source Sans Pro"/>
            </a:endParaRPr>
          </a:p>
        </p:txBody>
      </p:sp>
      <p:sp>
        <p:nvSpPr>
          <p:cNvPr id="321" name="Google Shape;321;p50"/>
          <p:cNvSpPr txBox="1"/>
          <p:nvPr>
            <p:ph idx="3" type="body"/>
          </p:nvPr>
        </p:nvSpPr>
        <p:spPr>
          <a:xfrm>
            <a:off x="450000" y="1711950"/>
            <a:ext cx="9180000" cy="45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Sean A 1 , A 2 ,..., A n eventos de un espacio muestral S que cumplen:</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a) A 1 ∪ A 2 ∪ ... ∪ A n = S</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b) A i ∩ A j = ∅ si i ≠ j</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c) P ( A i ) &gt; 0 ∀ i = 1 , 2 ,..., n Se dice que A 1 , A 2 ,..., A n forman una partición de S Entonces para cualquier evento B de S</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latin typeface="Roboto"/>
              <a:ea typeface="Roboto"/>
              <a:cs typeface="Roboto"/>
              <a:sym typeface="Roboto"/>
            </a:endParaRPr>
          </a:p>
          <a:p>
            <a:pPr indent="0" lvl="0" marL="0" rtl="0" algn="ctr">
              <a:spcBef>
                <a:spcPts val="0"/>
              </a:spcBef>
              <a:spcAft>
                <a:spcPts val="0"/>
              </a:spcAft>
              <a:buNone/>
            </a:pPr>
            <a:r>
              <a:rPr b="1" lang="es-AR" sz="2600">
                <a:latin typeface="Roboto"/>
                <a:ea typeface="Roboto"/>
                <a:cs typeface="Roboto"/>
                <a:sym typeface="Roboto"/>
              </a:rPr>
              <a:t>P ( B ) = 	P ( B / A 1 ) P ( A 1 ) +</a:t>
            </a:r>
            <a:endParaRPr b="1" sz="2600">
              <a:latin typeface="Roboto"/>
              <a:ea typeface="Roboto"/>
              <a:cs typeface="Roboto"/>
              <a:sym typeface="Roboto"/>
            </a:endParaRPr>
          </a:p>
          <a:p>
            <a:pPr indent="457200" lvl="0" marL="914400" rtl="0" algn="ctr">
              <a:spcBef>
                <a:spcPts val="0"/>
              </a:spcBef>
              <a:spcAft>
                <a:spcPts val="0"/>
              </a:spcAft>
              <a:buNone/>
            </a:pPr>
            <a:r>
              <a:rPr b="1" lang="es-AR" sz="2600">
                <a:latin typeface="Roboto"/>
                <a:ea typeface="Roboto"/>
                <a:cs typeface="Roboto"/>
                <a:sym typeface="Roboto"/>
              </a:rPr>
              <a:t> P ( B / A 2 ) P ( A 2 ) +</a:t>
            </a:r>
            <a:endParaRPr b="1" sz="2600">
              <a:latin typeface="Roboto"/>
              <a:ea typeface="Roboto"/>
              <a:cs typeface="Roboto"/>
              <a:sym typeface="Roboto"/>
            </a:endParaRPr>
          </a:p>
          <a:p>
            <a:pPr indent="457200" lvl="0" marL="914400" rtl="0" algn="ctr">
              <a:spcBef>
                <a:spcPts val="0"/>
              </a:spcBef>
              <a:spcAft>
                <a:spcPts val="0"/>
              </a:spcAft>
              <a:buNone/>
            </a:pPr>
            <a:r>
              <a:rPr b="1" lang="es-AR" sz="2600">
                <a:latin typeface="Roboto"/>
                <a:ea typeface="Roboto"/>
                <a:cs typeface="Roboto"/>
                <a:sym typeface="Roboto"/>
              </a:rPr>
              <a:t> … + P ( B / A n ) P ( A n )</a:t>
            </a:r>
            <a:endParaRPr b="1" sz="26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3000">
                <a:solidFill>
                  <a:srgbClr val="EFEFEF"/>
                </a:solidFill>
                <a:latin typeface="Source Sans Pro"/>
                <a:ea typeface="Source Sans Pro"/>
                <a:cs typeface="Source Sans Pro"/>
                <a:sym typeface="Source Sans Pro"/>
              </a:rPr>
              <a:t>Teorema de la probabilidad total</a:t>
            </a:r>
            <a:endParaRPr b="1" sz="3000">
              <a:solidFill>
                <a:srgbClr val="EFEFEF"/>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pic>
        <p:nvPicPr>
          <p:cNvPr id="327" name="Google Shape;327;p51"/>
          <p:cNvPicPr preferRelativeResize="0"/>
          <p:nvPr/>
        </p:nvPicPr>
        <p:blipFill>
          <a:blip r:embed="rId3">
            <a:alphaModFix/>
          </a:blip>
          <a:stretch>
            <a:fillRect/>
          </a:stretch>
        </p:blipFill>
        <p:spPr>
          <a:xfrm>
            <a:off x="2680868" y="1512363"/>
            <a:ext cx="5018426" cy="4534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EFEFEF"/>
                </a:solidFill>
                <a:latin typeface="Source Sans Pro"/>
                <a:ea typeface="Source Sans Pro"/>
                <a:cs typeface="Source Sans Pro"/>
                <a:sym typeface="Source Sans Pro"/>
              </a:rPr>
              <a:t>Ejemplo	</a:t>
            </a:r>
            <a:endParaRPr b="1" sz="3600">
              <a:solidFill>
                <a:srgbClr val="EFEFEF"/>
              </a:solidFill>
              <a:latin typeface="Source Sans Pro"/>
              <a:ea typeface="Source Sans Pro"/>
              <a:cs typeface="Source Sans Pro"/>
              <a:sym typeface="Source Sans Pro"/>
            </a:endParaRPr>
          </a:p>
        </p:txBody>
      </p:sp>
      <p:sp>
        <p:nvSpPr>
          <p:cNvPr id="333" name="Google Shape;333;p52"/>
          <p:cNvSpPr txBox="1"/>
          <p:nvPr>
            <p:ph idx="3" type="body"/>
          </p:nvPr>
        </p:nvSpPr>
        <p:spPr>
          <a:xfrm>
            <a:off x="360000" y="1848900"/>
            <a:ext cx="9180000" cy="4434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El teorema responde a interrogantes como el siguiente</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Tres máquinas A, B, y C producen respectivamente 60%, 30% y 10% del número total de artículos de una fábrica. Los porcentajes de desperfectos de producción de estas máquinas son respectivamente 2%, 3% y 4%. Se selecciona un artículo al azar</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600">
              <a:latin typeface="Roboto"/>
              <a:ea typeface="Roboto"/>
              <a:cs typeface="Roboto"/>
              <a:sym typeface="Roboto"/>
            </a:endParaRPr>
          </a:p>
          <a:p>
            <a:pPr indent="0" lvl="0" marL="0" rtl="0" algn="just">
              <a:spcBef>
                <a:spcPts val="0"/>
              </a:spcBef>
              <a:spcAft>
                <a:spcPts val="0"/>
              </a:spcAft>
              <a:buNone/>
            </a:pPr>
            <a:r>
              <a:rPr lang="es-AR" sz="2600">
                <a:latin typeface="Roboto"/>
                <a:ea typeface="Roboto"/>
                <a:cs typeface="Roboto"/>
                <a:sym typeface="Roboto"/>
              </a:rPr>
              <a:t> ¿Cuál es la probabilidad de que sea defectuoso?</a:t>
            </a:r>
            <a:endParaRPr sz="26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strike="noStrike">
                <a:solidFill>
                  <a:srgbClr val="FFFFFF"/>
                </a:solidFill>
                <a:latin typeface="Source Sans Pro Black"/>
                <a:ea typeface="Source Sans Pro Black"/>
                <a:cs typeface="Source Sans Pro Black"/>
                <a:sym typeface="Source Sans Pro Black"/>
              </a:rPr>
              <a:t>¿</a:t>
            </a:r>
            <a:r>
              <a:rPr b="1" lang="es-AR" sz="3200">
                <a:solidFill>
                  <a:srgbClr val="FFFFFF"/>
                </a:solidFill>
                <a:latin typeface="Source Sans Pro Black"/>
                <a:ea typeface="Source Sans Pro Black"/>
                <a:cs typeface="Source Sans Pro Black"/>
                <a:sym typeface="Source Sans Pro Black"/>
              </a:rPr>
              <a:t>Ejemplos</a:t>
            </a:r>
            <a:r>
              <a:rPr b="1" lang="es-AR" sz="3200" strike="noStrike">
                <a:solidFill>
                  <a:srgbClr val="FFFFFF"/>
                </a:solidFill>
                <a:latin typeface="Source Sans Pro Black"/>
                <a:ea typeface="Source Sans Pro Black"/>
                <a:cs typeface="Source Sans Pro Black"/>
                <a:sym typeface="Source Sans Pro Black"/>
              </a:rPr>
              <a:t>?</a:t>
            </a:r>
            <a:endParaRPr b="1" sz="3200" strike="noStrike">
              <a:solidFill>
                <a:srgbClr val="FFFFFF"/>
              </a:solidFill>
              <a:latin typeface="Source Sans Pro Black"/>
              <a:ea typeface="Source Sans Pro Black"/>
              <a:cs typeface="Source Sans Pro Black"/>
              <a:sym typeface="Source Sans Pro Black"/>
            </a:endParaRPr>
          </a:p>
        </p:txBody>
      </p:sp>
      <p:sp>
        <p:nvSpPr>
          <p:cNvPr id="86" name="Google Shape;86;p17"/>
          <p:cNvSpPr txBox="1"/>
          <p:nvPr/>
        </p:nvSpPr>
        <p:spPr>
          <a:xfrm>
            <a:off x="360000" y="1980000"/>
            <a:ext cx="4479600" cy="90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AR" sz="2600" strike="noStrike">
                <a:solidFill>
                  <a:srgbClr val="1C1C1C"/>
                </a:solidFill>
                <a:latin typeface="Roboto"/>
                <a:ea typeface="Roboto"/>
                <a:cs typeface="Roboto"/>
                <a:sym typeface="Roboto"/>
              </a:rPr>
              <a:t>a) tirar un dado y observar el número en la cara de arriba.</a:t>
            </a:r>
            <a:endParaRPr sz="2600" strike="noStrike">
              <a:solidFill>
                <a:srgbClr val="1C1C1C"/>
              </a:solidFill>
              <a:latin typeface="Roboto"/>
              <a:ea typeface="Roboto"/>
              <a:cs typeface="Roboto"/>
              <a:sym typeface="Roboto"/>
            </a:endParaRPr>
          </a:p>
        </p:txBody>
      </p:sp>
      <p:sp>
        <p:nvSpPr>
          <p:cNvPr id="87" name="Google Shape;87;p17"/>
          <p:cNvSpPr txBox="1"/>
          <p:nvPr/>
        </p:nvSpPr>
        <p:spPr>
          <a:xfrm>
            <a:off x="5063760" y="1980000"/>
            <a:ext cx="4479480" cy="22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AR" sz="2600" strike="noStrike">
                <a:solidFill>
                  <a:srgbClr val="1C1C1C"/>
                </a:solidFill>
                <a:latin typeface="Roboto"/>
                <a:ea typeface="Roboto"/>
                <a:cs typeface="Roboto"/>
                <a:sym typeface="Roboto"/>
              </a:rPr>
              <a:t>b) El pronóstico meteorológico</a:t>
            </a:r>
            <a:endParaRPr sz="2600" strike="noStrike">
              <a:solidFill>
                <a:srgbClr val="1C1C1C"/>
              </a:solidFill>
              <a:latin typeface="Roboto"/>
              <a:ea typeface="Roboto"/>
              <a:cs typeface="Roboto"/>
              <a:sym typeface="Roboto"/>
            </a:endParaRPr>
          </a:p>
        </p:txBody>
      </p:sp>
      <p:sp>
        <p:nvSpPr>
          <p:cNvPr id="88" name="Google Shape;88;p17"/>
          <p:cNvSpPr txBox="1"/>
          <p:nvPr/>
        </p:nvSpPr>
        <p:spPr>
          <a:xfrm>
            <a:off x="449988" y="3986863"/>
            <a:ext cx="9180000" cy="22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AR" sz="2600" strike="noStrike">
                <a:solidFill>
                  <a:srgbClr val="1C1C1C"/>
                </a:solidFill>
                <a:latin typeface="Roboto"/>
                <a:ea typeface="Roboto"/>
                <a:cs typeface="Roboto"/>
                <a:sym typeface="Roboto"/>
              </a:rPr>
              <a:t>En los experimentos no aleatorios o deterministas se puede predecir con exactitud el resultado del experimento, es decir, las condiciones en las que se verifica un experimento determinan el resultado del mismo</a:t>
            </a:r>
            <a:endParaRPr sz="2600" strike="noStrike">
              <a:solidFill>
                <a:srgbClr val="1C1C1C"/>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Solución</a:t>
            </a:r>
            <a:endParaRPr b="1" sz="3600">
              <a:solidFill>
                <a:srgbClr val="FFFFFF"/>
              </a:solidFill>
              <a:latin typeface="Source Sans Pro"/>
              <a:ea typeface="Source Sans Pro"/>
              <a:cs typeface="Source Sans Pro"/>
              <a:sym typeface="Source Sans Pro"/>
            </a:endParaRPr>
          </a:p>
        </p:txBody>
      </p:sp>
      <p:sp>
        <p:nvSpPr>
          <p:cNvPr id="339" name="Google Shape;339;p53"/>
          <p:cNvSpPr txBox="1"/>
          <p:nvPr>
            <p:ph idx="3" type="body"/>
          </p:nvPr>
        </p:nvSpPr>
        <p:spPr>
          <a:xfrm>
            <a:off x="512400" y="1691100"/>
            <a:ext cx="9180000" cy="17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Sean los eventos:</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A: “el artículo seleccionado fue producido por la máquina A”</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B: “el artículo seleccionado fue producido por la máquina B”</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C: “el artículo seleccionado fue producido por la máquina C”</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D: “el artículo seleccionado es defectuoso”</a:t>
            </a:r>
            <a:endParaRPr sz="2600">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p:txBody>
      </p:sp>
      <p:sp>
        <p:nvSpPr>
          <p:cNvPr id="340" name="Google Shape;340;p53"/>
          <p:cNvSpPr txBox="1"/>
          <p:nvPr/>
        </p:nvSpPr>
        <p:spPr>
          <a:xfrm>
            <a:off x="512400" y="4111750"/>
            <a:ext cx="8589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Los datos que tenemos son los siguientes</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P ( A ) = 0 . 6                 </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P ( B ) = 0 . 3</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P ( C ) = 0 . 1 </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p:txBody>
      </p:sp>
      <p:sp>
        <p:nvSpPr>
          <p:cNvPr id="341" name="Google Shape;341;p53"/>
          <p:cNvSpPr txBox="1"/>
          <p:nvPr/>
        </p:nvSpPr>
        <p:spPr>
          <a:xfrm>
            <a:off x="-5544650" y="2083175"/>
            <a:ext cx="6210600" cy="12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p:txBody>
      </p:sp>
      <p:sp>
        <p:nvSpPr>
          <p:cNvPr id="342" name="Google Shape;342;p53"/>
          <p:cNvSpPr txBox="1"/>
          <p:nvPr/>
        </p:nvSpPr>
        <p:spPr>
          <a:xfrm>
            <a:off x="3259957" y="4923250"/>
            <a:ext cx="3846000" cy="17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solidFill>
                  <a:schemeClr val="dk1"/>
                </a:solidFill>
                <a:latin typeface="Roboto"/>
                <a:ea typeface="Roboto"/>
                <a:cs typeface="Roboto"/>
                <a:sym typeface="Roboto"/>
              </a:rPr>
              <a:t>P ( D / A ) = 0 . 02 	</a:t>
            </a:r>
            <a:endParaRPr sz="2600">
              <a:solidFill>
                <a:schemeClr val="dk1"/>
              </a:solidFill>
              <a:latin typeface="Roboto"/>
              <a:ea typeface="Roboto"/>
              <a:cs typeface="Roboto"/>
              <a:sym typeface="Roboto"/>
            </a:endParaRPr>
          </a:p>
          <a:p>
            <a:pPr indent="0" lvl="0" marL="0" rtl="0" algn="l">
              <a:spcBef>
                <a:spcPts val="0"/>
              </a:spcBef>
              <a:spcAft>
                <a:spcPts val="0"/>
              </a:spcAft>
              <a:buNone/>
            </a:pPr>
            <a:r>
              <a:rPr lang="es-AR" sz="2600">
                <a:solidFill>
                  <a:schemeClr val="dk1"/>
                </a:solidFill>
                <a:latin typeface="Roboto"/>
                <a:ea typeface="Roboto"/>
                <a:cs typeface="Roboto"/>
                <a:sym typeface="Roboto"/>
              </a:rPr>
              <a:t>P ( D / B ) = 0 . 03</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P ( D / C ) = 0 . 04</a:t>
            </a:r>
            <a:endParaRPr/>
          </a:p>
        </p:txBody>
      </p:sp>
      <p:sp>
        <p:nvSpPr>
          <p:cNvPr id="343" name="Google Shape;343;p53"/>
          <p:cNvSpPr txBox="1"/>
          <p:nvPr/>
        </p:nvSpPr>
        <p:spPr>
          <a:xfrm>
            <a:off x="7200650" y="4886850"/>
            <a:ext cx="2333700" cy="12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Se pide hallar la P (D )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Probabilidad Total</a:t>
            </a:r>
            <a:endParaRPr b="1" sz="3600">
              <a:solidFill>
                <a:srgbClr val="FFFFFF"/>
              </a:solidFill>
              <a:latin typeface="Source Sans Pro"/>
              <a:ea typeface="Source Sans Pro"/>
              <a:cs typeface="Source Sans Pro"/>
              <a:sym typeface="Source Sans Pro"/>
            </a:endParaRPr>
          </a:p>
        </p:txBody>
      </p:sp>
      <p:sp>
        <p:nvSpPr>
          <p:cNvPr id="349" name="Google Shape;349;p54"/>
          <p:cNvSpPr txBox="1"/>
          <p:nvPr>
            <p:ph idx="3" type="body"/>
          </p:nvPr>
        </p:nvSpPr>
        <p:spPr>
          <a:xfrm>
            <a:off x="260275" y="1931100"/>
            <a:ext cx="9180000" cy="18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6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s-AR" sz="2600">
                <a:solidFill>
                  <a:schemeClr val="dk1"/>
                </a:solidFill>
                <a:latin typeface="Source Sans Pro"/>
                <a:ea typeface="Source Sans Pro"/>
                <a:cs typeface="Source Sans Pro"/>
                <a:sym typeface="Source Sans Pro"/>
              </a:rPr>
              <a:t>Se aplica el teorema de la probabilidad total tomando como partición de S a los eventos A, B y C.</a:t>
            </a:r>
            <a:endParaRPr sz="26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s-AR" sz="2600">
                <a:solidFill>
                  <a:schemeClr val="dk1"/>
                </a:solidFill>
                <a:latin typeface="Source Sans Pro"/>
                <a:ea typeface="Source Sans Pro"/>
                <a:cs typeface="Source Sans Pro"/>
                <a:sym typeface="Source Sans Pro"/>
              </a:rPr>
              <a:t>Entonces</a:t>
            </a:r>
            <a:endParaRPr sz="2600">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2600">
              <a:solidFill>
                <a:schemeClr val="dk1"/>
              </a:solidFill>
              <a:latin typeface="Source Sans Pro"/>
              <a:ea typeface="Source Sans Pro"/>
              <a:cs typeface="Source Sans Pro"/>
              <a:sym typeface="Source Sans Pro"/>
            </a:endParaRPr>
          </a:p>
          <a:p>
            <a:pPr indent="457200" lvl="0" marL="0" rtl="0" algn="l">
              <a:spcBef>
                <a:spcPts val="0"/>
              </a:spcBef>
              <a:spcAft>
                <a:spcPts val="0"/>
              </a:spcAft>
              <a:buClr>
                <a:schemeClr val="dk1"/>
              </a:buClr>
              <a:buSzPts val="1100"/>
              <a:buFont typeface="Arial"/>
              <a:buNone/>
            </a:pPr>
            <a:r>
              <a:t/>
            </a:r>
            <a:endParaRPr sz="2600">
              <a:latin typeface="Source Sans Pro"/>
              <a:ea typeface="Source Sans Pro"/>
              <a:cs typeface="Source Sans Pro"/>
              <a:sym typeface="Source Sans Pro"/>
            </a:endParaRPr>
          </a:p>
        </p:txBody>
      </p:sp>
      <p:sp>
        <p:nvSpPr>
          <p:cNvPr id="350" name="Google Shape;350;p54"/>
          <p:cNvSpPr txBox="1"/>
          <p:nvPr/>
        </p:nvSpPr>
        <p:spPr>
          <a:xfrm>
            <a:off x="360000" y="4049125"/>
            <a:ext cx="8357400" cy="1967100"/>
          </a:xfrm>
          <a:prstGeom prst="rect">
            <a:avLst/>
          </a:prstGeom>
          <a:noFill/>
          <a:ln>
            <a:noFill/>
          </a:ln>
        </p:spPr>
        <p:txBody>
          <a:bodyPr anchorCtr="0" anchor="t" bIns="91425" lIns="91425" spcFirstLastPara="1" rIns="91425" wrap="square" tIns="91425">
            <a:noAutofit/>
          </a:bodyPr>
          <a:lstStyle/>
          <a:p>
            <a:pPr indent="457200" lvl="0" marL="0" rtl="0" algn="ctr">
              <a:spcBef>
                <a:spcPts val="0"/>
              </a:spcBef>
              <a:spcAft>
                <a:spcPts val="0"/>
              </a:spcAft>
              <a:buClr>
                <a:schemeClr val="dk1"/>
              </a:buClr>
              <a:buSzPts val="1100"/>
              <a:buFont typeface="Arial"/>
              <a:buNone/>
            </a:pPr>
            <a:r>
              <a:rPr lang="es-AR" sz="2600">
                <a:solidFill>
                  <a:schemeClr val="dk1"/>
                </a:solidFill>
                <a:latin typeface="Source Sans Pro"/>
                <a:ea typeface="Source Sans Pro"/>
                <a:cs typeface="Source Sans Pro"/>
                <a:sym typeface="Source Sans Pro"/>
              </a:rPr>
              <a:t>P ( D ) =</a:t>
            </a:r>
            <a:endParaRPr sz="2600">
              <a:solidFill>
                <a:schemeClr val="dk1"/>
              </a:solidFill>
              <a:latin typeface="Source Sans Pro"/>
              <a:ea typeface="Source Sans Pro"/>
              <a:cs typeface="Source Sans Pro"/>
              <a:sym typeface="Source Sans Pro"/>
            </a:endParaRPr>
          </a:p>
          <a:p>
            <a:pPr indent="457200" lvl="0" marL="0" rtl="0" algn="ctr">
              <a:spcBef>
                <a:spcPts val="0"/>
              </a:spcBef>
              <a:spcAft>
                <a:spcPts val="0"/>
              </a:spcAft>
              <a:buClr>
                <a:schemeClr val="dk1"/>
              </a:buClr>
              <a:buSzPts val="1100"/>
              <a:buFont typeface="Arial"/>
              <a:buNone/>
            </a:pPr>
            <a:r>
              <a:rPr lang="es-AR" sz="2600">
                <a:solidFill>
                  <a:schemeClr val="dk1"/>
                </a:solidFill>
                <a:latin typeface="Source Sans Pro"/>
                <a:ea typeface="Source Sans Pro"/>
                <a:cs typeface="Source Sans Pro"/>
                <a:sym typeface="Source Sans Pro"/>
              </a:rPr>
              <a:t> P ( D / A ) P ( A ) + P ( D / B ) P ( B ) + P ( D / C ) P ( C ) =</a:t>
            </a:r>
            <a:endParaRPr sz="2600">
              <a:solidFill>
                <a:schemeClr val="dk1"/>
              </a:solidFill>
              <a:latin typeface="Source Sans Pro"/>
              <a:ea typeface="Source Sans Pro"/>
              <a:cs typeface="Source Sans Pro"/>
              <a:sym typeface="Source Sans Pro"/>
            </a:endParaRPr>
          </a:p>
          <a:p>
            <a:pPr indent="457200" lvl="0" marL="0" rtl="0" algn="ctr">
              <a:spcBef>
                <a:spcPts val="0"/>
              </a:spcBef>
              <a:spcAft>
                <a:spcPts val="0"/>
              </a:spcAft>
              <a:buClr>
                <a:schemeClr val="dk1"/>
              </a:buClr>
              <a:buSzPts val="1100"/>
              <a:buFont typeface="Arial"/>
              <a:buNone/>
            </a:pPr>
            <a:r>
              <a:rPr lang="es-AR" sz="2600">
                <a:solidFill>
                  <a:schemeClr val="dk1"/>
                </a:solidFill>
                <a:latin typeface="Source Sans Pro"/>
                <a:ea typeface="Source Sans Pro"/>
                <a:cs typeface="Source Sans Pro"/>
                <a:sym typeface="Source Sans Pro"/>
              </a:rPr>
              <a:t> 0 . 02 × 0 . 6 + 0 . 03 × 0 . 3 + 0 . 04 × 0 . 1 = </a:t>
            </a:r>
            <a:r>
              <a:rPr b="1" lang="es-AR" sz="2600">
                <a:solidFill>
                  <a:schemeClr val="dk1"/>
                </a:solidFill>
                <a:latin typeface="Source Sans Pro"/>
                <a:ea typeface="Source Sans Pro"/>
                <a:cs typeface="Source Sans Pro"/>
                <a:sym typeface="Source Sans Pro"/>
              </a:rPr>
              <a:t>0.025</a:t>
            </a:r>
            <a:endParaRPr b="1" sz="2600">
              <a:solidFill>
                <a:schemeClr val="dk1"/>
              </a:solidFill>
              <a:latin typeface="Source Sans Pro"/>
              <a:ea typeface="Source Sans Pro"/>
              <a:cs typeface="Source Sans Pro"/>
              <a:sym typeface="Source Sans Pro"/>
            </a:endParaRPr>
          </a:p>
          <a:p>
            <a:pPr indent="457200" lvl="0" marL="0" rtl="0" algn="ctr">
              <a:spcBef>
                <a:spcPts val="0"/>
              </a:spcBef>
              <a:spcAft>
                <a:spcPts val="0"/>
              </a:spcAft>
              <a:buClr>
                <a:schemeClr val="dk1"/>
              </a:buClr>
              <a:buSzPts val="1100"/>
              <a:buFont typeface="Arial"/>
              <a:buNone/>
            </a:pPr>
            <a:r>
              <a:t/>
            </a:r>
            <a:endParaRPr sz="2600">
              <a:solidFill>
                <a:schemeClr val="dk1"/>
              </a:solidFill>
              <a:latin typeface="Source Sans Pro"/>
              <a:ea typeface="Source Sans Pro"/>
              <a:cs typeface="Source Sans Pro"/>
              <a:sym typeface="Source Sans Pro"/>
            </a:endParaRPr>
          </a:p>
          <a:p>
            <a:pPr indent="457200" lvl="0" marL="0" rtl="0" algn="ctr">
              <a:spcBef>
                <a:spcPts val="0"/>
              </a:spcBef>
              <a:spcAft>
                <a:spcPts val="0"/>
              </a:spcAft>
              <a:buClr>
                <a:schemeClr val="dk1"/>
              </a:buClr>
              <a:buSzPts val="1100"/>
              <a:buFont typeface="Arial"/>
              <a:buNone/>
            </a:pPr>
            <a:r>
              <a:t/>
            </a:r>
            <a:endParaRPr sz="2600">
              <a:solidFill>
                <a:schemeClr val="dk1"/>
              </a:solidFill>
              <a:latin typeface="Source Sans Pro"/>
              <a:ea typeface="Source Sans Pro"/>
              <a:cs typeface="Source Sans Pro"/>
              <a:sym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y finalmente aparece Bayes</a:t>
            </a:r>
            <a:endParaRPr b="1" sz="3600">
              <a:solidFill>
                <a:srgbClr val="FFFFFF"/>
              </a:solidFill>
              <a:latin typeface="Source Sans Pro"/>
              <a:ea typeface="Source Sans Pro"/>
              <a:cs typeface="Source Sans Pro"/>
              <a:sym typeface="Source Sans Pro"/>
            </a:endParaRPr>
          </a:p>
        </p:txBody>
      </p:sp>
      <p:sp>
        <p:nvSpPr>
          <p:cNvPr id="356" name="Google Shape;356;p55"/>
          <p:cNvSpPr txBox="1"/>
          <p:nvPr>
            <p:ph idx="3" type="body"/>
          </p:nvPr>
        </p:nvSpPr>
        <p:spPr>
          <a:xfrm>
            <a:off x="450325" y="1887750"/>
            <a:ext cx="9180000" cy="3797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solidFill>
                  <a:schemeClr val="dk1"/>
                </a:solidFill>
                <a:latin typeface="Roboto"/>
                <a:ea typeface="Roboto"/>
                <a:cs typeface="Roboto"/>
                <a:sym typeface="Roboto"/>
              </a:rPr>
              <a:t>De simple, la teoría resulta casi ridícula. Ayuda a la gente a evaluar sus ideas iniciales, actualizarlas y modificarlas con nueva información y a tomar mejores decisiones. En resumen, la regla de Bayes es muy breve y sencilla: </a:t>
            </a:r>
            <a:endParaRPr sz="2600">
              <a:solidFill>
                <a:schemeClr val="dk1"/>
              </a:solidFill>
              <a:latin typeface="Roboto"/>
              <a:ea typeface="Roboto"/>
              <a:cs typeface="Roboto"/>
              <a:sym typeface="Roboto"/>
            </a:endParaRPr>
          </a:p>
          <a:p>
            <a:pPr indent="0" lvl="0" marL="0" rtl="0" algn="ctr">
              <a:spcBef>
                <a:spcPts val="0"/>
              </a:spcBef>
              <a:spcAft>
                <a:spcPts val="0"/>
              </a:spcAft>
              <a:buNone/>
            </a:pPr>
            <a:r>
              <a:t/>
            </a:r>
            <a:endParaRPr b="1" i="1" sz="2600">
              <a:solidFill>
                <a:schemeClr val="dk1"/>
              </a:solidFill>
              <a:latin typeface="Roboto"/>
              <a:ea typeface="Roboto"/>
              <a:cs typeface="Roboto"/>
              <a:sym typeface="Roboto"/>
            </a:endParaRPr>
          </a:p>
          <a:p>
            <a:pPr indent="0" lvl="0" marL="0" rtl="0" algn="ctr">
              <a:spcBef>
                <a:spcPts val="0"/>
              </a:spcBef>
              <a:spcAft>
                <a:spcPts val="0"/>
              </a:spcAft>
              <a:buNone/>
            </a:pPr>
            <a:r>
              <a:rPr b="1" i="1" lang="es-AR" sz="2600">
                <a:solidFill>
                  <a:schemeClr val="dk1"/>
                </a:solidFill>
                <a:latin typeface="Roboto"/>
                <a:ea typeface="Roboto"/>
                <a:cs typeface="Roboto"/>
                <a:sym typeface="Roboto"/>
              </a:rPr>
              <a:t>Creencias iniciales + datos objetivos recientes</a:t>
            </a:r>
            <a:endParaRPr b="1" i="1" sz="2600">
              <a:solidFill>
                <a:schemeClr val="dk1"/>
              </a:solidFill>
              <a:latin typeface="Roboto"/>
              <a:ea typeface="Roboto"/>
              <a:cs typeface="Roboto"/>
              <a:sym typeface="Roboto"/>
            </a:endParaRPr>
          </a:p>
          <a:p>
            <a:pPr indent="0" lvl="0" marL="0" rtl="0" algn="ctr">
              <a:spcBef>
                <a:spcPts val="0"/>
              </a:spcBef>
              <a:spcAft>
                <a:spcPts val="0"/>
              </a:spcAft>
              <a:buNone/>
            </a:pPr>
            <a:r>
              <a:rPr b="1" i="1" lang="es-AR" sz="2600">
                <a:solidFill>
                  <a:schemeClr val="dk1"/>
                </a:solidFill>
                <a:latin typeface="Roboto"/>
                <a:ea typeface="Roboto"/>
                <a:cs typeface="Roboto"/>
                <a:sym typeface="Roboto"/>
              </a:rPr>
              <a:t> =</a:t>
            </a:r>
            <a:endParaRPr b="1" i="1" sz="26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i="1" lang="es-AR" sz="2600">
                <a:solidFill>
                  <a:schemeClr val="dk1"/>
                </a:solidFill>
                <a:latin typeface="Roboto"/>
                <a:ea typeface="Roboto"/>
                <a:cs typeface="Roboto"/>
                <a:sym typeface="Roboto"/>
              </a:rPr>
              <a:t> Una nueva creencia mejorada.</a:t>
            </a:r>
            <a:endParaRPr b="1" i="1" sz="26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b="1" i="1" sz="2600">
              <a:solidFill>
                <a:schemeClr val="dk1"/>
              </a:solidFill>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3F3F3"/>
                </a:solidFill>
                <a:latin typeface="Source Sans Pro"/>
                <a:ea typeface="Source Sans Pro"/>
                <a:cs typeface="Source Sans Pro"/>
                <a:sym typeface="Source Sans Pro"/>
              </a:rPr>
              <a:t>Teorema de Bayes</a:t>
            </a:r>
            <a:endParaRPr b="1" sz="3600">
              <a:solidFill>
                <a:srgbClr val="F3F3F3"/>
              </a:solidFill>
              <a:latin typeface="Source Sans Pro"/>
              <a:ea typeface="Source Sans Pro"/>
              <a:cs typeface="Source Sans Pro"/>
              <a:sym typeface="Source Sans Pro"/>
            </a:endParaRPr>
          </a:p>
        </p:txBody>
      </p:sp>
      <p:sp>
        <p:nvSpPr>
          <p:cNvPr id="362" name="Google Shape;362;p56"/>
          <p:cNvSpPr txBox="1"/>
          <p:nvPr>
            <p:ph idx="1" type="body"/>
          </p:nvPr>
        </p:nvSpPr>
        <p:spPr>
          <a:xfrm>
            <a:off x="360000" y="1675200"/>
            <a:ext cx="9180000" cy="28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Sean A 1 , A 2 ,..., A n eventos de un espacio muestral S que cumplen:</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a) A 1 ∪ A 2 ∪ ... ∪ A n = S	</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b) A i ∩ A j = ∅ si i ≠ j 		</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c) P ( A i ) &gt; 0 ∀ i = 1 , 2 ,..., n</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Entonces para cualquier evento B de S tal que P ( B ) &gt; 0</a:t>
            </a:r>
            <a:endParaRPr sz="2600">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3600">
                <a:solidFill>
                  <a:srgbClr val="F3F3F3"/>
                </a:solidFill>
                <a:latin typeface="Source Sans Pro"/>
                <a:ea typeface="Source Sans Pro"/>
                <a:cs typeface="Source Sans Pro"/>
                <a:sym typeface="Source Sans Pro"/>
              </a:rPr>
              <a:t>Teorema de Bayes</a:t>
            </a:r>
            <a:endParaRPr b="1" sz="3600">
              <a:solidFill>
                <a:srgbClr val="F3F3F3"/>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pic>
        <p:nvPicPr>
          <p:cNvPr id="368" name="Google Shape;368;p57"/>
          <p:cNvPicPr preferRelativeResize="0"/>
          <p:nvPr/>
        </p:nvPicPr>
        <p:blipFill>
          <a:blip r:embed="rId3">
            <a:alphaModFix/>
          </a:blip>
          <a:stretch>
            <a:fillRect/>
          </a:stretch>
        </p:blipFill>
        <p:spPr>
          <a:xfrm>
            <a:off x="1024827" y="1836375"/>
            <a:ext cx="7851300" cy="4465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8"/>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Aplicaciones</a:t>
            </a:r>
            <a:endParaRPr b="1" sz="3600">
              <a:solidFill>
                <a:srgbClr val="FFFFFF"/>
              </a:solidFill>
              <a:latin typeface="Source Sans Pro"/>
              <a:ea typeface="Source Sans Pro"/>
              <a:cs typeface="Source Sans Pro"/>
              <a:sym typeface="Source Sans Pro"/>
            </a:endParaRPr>
          </a:p>
        </p:txBody>
      </p:sp>
      <p:pic>
        <p:nvPicPr>
          <p:cNvPr id="374" name="Google Shape;374;p58"/>
          <p:cNvPicPr preferRelativeResize="0"/>
          <p:nvPr/>
        </p:nvPicPr>
        <p:blipFill>
          <a:blip r:embed="rId3">
            <a:alphaModFix/>
          </a:blip>
          <a:stretch>
            <a:fillRect/>
          </a:stretch>
        </p:blipFill>
        <p:spPr>
          <a:xfrm>
            <a:off x="339650" y="1722475"/>
            <a:ext cx="9359975" cy="4543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9"/>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b="1" sz="30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b="1" sz="30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b="1" sz="30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b="1" sz="30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b="1" sz="30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b="1" lang="es-AR" sz="3000">
                <a:solidFill>
                  <a:srgbClr val="FFFFFF"/>
                </a:solidFill>
                <a:latin typeface="Source Sans Pro"/>
                <a:ea typeface="Source Sans Pro"/>
                <a:cs typeface="Source Sans Pro"/>
                <a:sym typeface="Source Sans Pro"/>
              </a:rPr>
              <a:t>Aplicaciones</a:t>
            </a:r>
            <a:endParaRPr/>
          </a:p>
        </p:txBody>
      </p:sp>
      <p:sp>
        <p:nvSpPr>
          <p:cNvPr id="380" name="Google Shape;380;p59"/>
          <p:cNvSpPr txBox="1"/>
          <p:nvPr>
            <p:ph idx="1" type="body"/>
          </p:nvPr>
        </p:nvSpPr>
        <p:spPr>
          <a:xfrm>
            <a:off x="360000" y="2035950"/>
            <a:ext cx="9045300" cy="4365600"/>
          </a:xfrm>
          <a:prstGeom prst="rect">
            <a:avLst/>
          </a:prstGeom>
        </p:spPr>
        <p:txBody>
          <a:bodyPr anchorCtr="0" anchor="ctr" bIns="91425" lIns="91425" spcFirstLastPara="1" rIns="91425" wrap="square" tIns="91425">
            <a:noAutofit/>
          </a:bodyPr>
          <a:lstStyle/>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filtrar correo basura, </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evaluar riesgos médicos o de otro tipo, </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buscar las páginas que nos interesan en Internet y descubrir lo que quizás nos interesaría comprar, basándonos en lo que hemos buscado en el pasado.</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el ejército lo usa para mejorar las imágenes generadas durante el vuelo de los drones,</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 los médicos, para mejorar nuestras resonancias magnéticas y estudios PET.</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 Se utiliza en Wall Street,</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 en traducción automática de lenguas extranjeras, </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genética </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bioinformática.</a:t>
            </a:r>
            <a:endParaRPr sz="26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0"/>
          <p:cNvSpPr txBox="1"/>
          <p:nvPr>
            <p:ph type="title"/>
          </p:nvPr>
        </p:nvSpPr>
        <p:spPr>
          <a:xfrm>
            <a:off x="360313" y="399475"/>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000">
                <a:solidFill>
                  <a:srgbClr val="FFFFFF"/>
                </a:solidFill>
                <a:latin typeface="Source Sans Pro"/>
                <a:ea typeface="Source Sans Pro"/>
                <a:cs typeface="Source Sans Pro"/>
                <a:sym typeface="Source Sans Pro"/>
              </a:rPr>
              <a:t>Ejemplos</a:t>
            </a:r>
            <a:endParaRPr b="1" sz="3000">
              <a:solidFill>
                <a:srgbClr val="FFFFFF"/>
              </a:solidFill>
              <a:latin typeface="Source Sans Pro"/>
              <a:ea typeface="Source Sans Pro"/>
              <a:cs typeface="Source Sans Pro"/>
              <a:sym typeface="Source Sans Pro"/>
            </a:endParaRPr>
          </a:p>
        </p:txBody>
      </p:sp>
      <p:sp>
        <p:nvSpPr>
          <p:cNvPr id="386" name="Google Shape;386;p60"/>
          <p:cNvSpPr txBox="1"/>
          <p:nvPr>
            <p:ph idx="1" type="body"/>
          </p:nvPr>
        </p:nvSpPr>
        <p:spPr>
          <a:xfrm>
            <a:off x="360000" y="1745938"/>
            <a:ext cx="89865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2- Se nos dan tres urnas como sigue:</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Una urna 1 contiene 3 bolas rojas y 5 blancas.</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Una urna 2 contiene 2 bolas rojas y 1 blanca.</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Una urna 3 contiene 2 bolas rojas y 3 blancas</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latin typeface="Roboto"/>
                <a:ea typeface="Roboto"/>
                <a:cs typeface="Roboto"/>
                <a:sym typeface="Roboto"/>
              </a:rPr>
              <a:t>Se selecciona una urna al azar y se saca una bola de la urna. Si la bola es roja, ¿cuál es la probabilidad de que proceda de la urna 1?</a:t>
            </a:r>
            <a:endParaRPr sz="2600">
              <a:latin typeface="Roboto"/>
              <a:ea typeface="Roboto"/>
              <a:cs typeface="Roboto"/>
              <a:sym typeface="Roboto"/>
            </a:endParaRPr>
          </a:p>
        </p:txBody>
      </p:sp>
      <p:sp>
        <p:nvSpPr>
          <p:cNvPr id="387" name="Google Shape;387;p60"/>
          <p:cNvSpPr txBox="1"/>
          <p:nvPr>
            <p:ph idx="3" type="body"/>
          </p:nvPr>
        </p:nvSpPr>
        <p:spPr>
          <a:xfrm>
            <a:off x="450313" y="4823325"/>
            <a:ext cx="91800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a:t>P ( A 1 / B ) =	P ( A 1 ∩ B )	 =	                   P ( B / A 1 ) P ( A 1 )</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			           P ( B )  		</a:t>
            </a:r>
            <a:r>
              <a:rPr lang="es-AR" sz="1400"/>
              <a:t>P ( B / A 1 ) P ( A 1 ) + P ( B / A 2 ) P ( A 2 ) + P ( B / A 3 ) P ( A 3 )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Anotamos quien es cada una y haciendo un poco de álgebra….</a:t>
            </a:r>
            <a:endParaRPr/>
          </a:p>
        </p:txBody>
      </p:sp>
      <p:cxnSp>
        <p:nvCxnSpPr>
          <p:cNvPr id="388" name="Google Shape;388;p60"/>
          <p:cNvCxnSpPr/>
          <p:nvPr/>
        </p:nvCxnSpPr>
        <p:spPr>
          <a:xfrm>
            <a:off x="2246250" y="5278550"/>
            <a:ext cx="1354800" cy="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60"/>
          <p:cNvCxnSpPr/>
          <p:nvPr/>
        </p:nvCxnSpPr>
        <p:spPr>
          <a:xfrm>
            <a:off x="4179925" y="5268800"/>
            <a:ext cx="5540400" cy="19500"/>
          </a:xfrm>
          <a:prstGeom prst="straightConnector1">
            <a:avLst/>
          </a:prstGeom>
          <a:noFill/>
          <a:ln cap="flat" cmpd="sng" w="9525">
            <a:solidFill>
              <a:schemeClr val="dk2"/>
            </a:solidFill>
            <a:prstDash val="solid"/>
            <a:round/>
            <a:headEnd len="med" w="med" type="none"/>
            <a:tailEnd len="med" w="med" type="none"/>
          </a:ln>
        </p:spPr>
      </p:cxnSp>
      <p:pic>
        <p:nvPicPr>
          <p:cNvPr id="390" name="Google Shape;390;p60"/>
          <p:cNvPicPr preferRelativeResize="0"/>
          <p:nvPr/>
        </p:nvPicPr>
        <p:blipFill rotWithShape="1">
          <a:blip r:embed="rId3">
            <a:alphaModFix/>
          </a:blip>
          <a:srcRect b="19755" l="21397" r="47388" t="60790"/>
          <a:stretch/>
        </p:blipFill>
        <p:spPr>
          <a:xfrm>
            <a:off x="6934050" y="5739825"/>
            <a:ext cx="3146574" cy="1107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1"/>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Teorema de Bayes</a:t>
            </a:r>
            <a:endParaRPr b="1" sz="3200" strike="noStrike">
              <a:solidFill>
                <a:srgbClr val="FFFFFF"/>
              </a:solidFill>
              <a:latin typeface="Source Sans Pro Black"/>
              <a:ea typeface="Source Sans Pro Black"/>
              <a:cs typeface="Source Sans Pro Black"/>
              <a:sym typeface="Source Sans Pro Black"/>
            </a:endParaRPr>
          </a:p>
        </p:txBody>
      </p:sp>
      <p:sp>
        <p:nvSpPr>
          <p:cNvPr id="396" name="Google Shape;396;p61"/>
          <p:cNvSpPr txBox="1"/>
          <p:nvPr/>
        </p:nvSpPr>
        <p:spPr>
          <a:xfrm>
            <a:off x="360000" y="1675200"/>
            <a:ext cx="9360000" cy="2232000"/>
          </a:xfrm>
          <a:prstGeom prst="rect">
            <a:avLst/>
          </a:prstGeom>
          <a:noFill/>
          <a:ln>
            <a:noFill/>
          </a:ln>
        </p:spPr>
        <p:txBody>
          <a:bodyPr anchorCtr="0" anchor="t" bIns="0" lIns="0" spcFirstLastPara="1" rIns="0" wrap="square" tIns="0">
            <a:noAutofit/>
          </a:bodyPr>
          <a:lstStyle/>
          <a:p>
            <a:pPr indent="0" lvl="0" marL="0" marR="0" rtl="0" algn="just">
              <a:lnSpc>
                <a:spcPct val="115000"/>
              </a:lnSpc>
              <a:spcBef>
                <a:spcPts val="0"/>
              </a:spcBef>
              <a:spcAft>
                <a:spcPts val="0"/>
              </a:spcAft>
              <a:buClr>
                <a:schemeClr val="dk1"/>
              </a:buClr>
              <a:buSzPts val="1100"/>
              <a:buFont typeface="Arial"/>
              <a:buNone/>
            </a:pPr>
            <a:r>
              <a:rPr lang="es-AR" sz="2400">
                <a:solidFill>
                  <a:schemeClr val="dk1"/>
                </a:solidFill>
              </a:rPr>
              <a:t>Con la Fórmula de Bayes , lo que se hace precisamente es calcular la probabilidad a posteriori dado que se ha presentado una evidencia, P (H/E) , a partir de la probabilidad a priori P(H) y de una probabilidad que normalmente es más fácil conocer,</a:t>
            </a:r>
            <a:endParaRPr sz="2400">
              <a:solidFill>
                <a:schemeClr val="dk1"/>
              </a:solidFill>
            </a:endParaRPr>
          </a:p>
          <a:p>
            <a:pPr indent="0" lvl="0" marL="0" marR="0" rtl="0" algn="just">
              <a:lnSpc>
                <a:spcPct val="115000"/>
              </a:lnSpc>
              <a:spcBef>
                <a:spcPts val="1000"/>
              </a:spcBef>
              <a:spcAft>
                <a:spcPts val="1000"/>
              </a:spcAft>
              <a:buSzPts val="1100"/>
              <a:buNone/>
            </a:pPr>
            <a:r>
              <a:rPr lang="es-AR" sz="2400">
                <a:solidFill>
                  <a:schemeClr val="dk1"/>
                </a:solidFill>
              </a:rPr>
              <a:t>P(E/H), que es la probabilidad de la evidencia E si la hipótesis H es cierta y se conoce como verosimilitud , ya que representa lo verosímil o creíble que sería la evidencia E que hemos, efectivamente, observado, si la hipótesis H fuese cierta.</a:t>
            </a:r>
            <a:endParaRPr sz="2400">
              <a:solidFill>
                <a:schemeClr val="dk1"/>
              </a:solidFill>
            </a:endParaRPr>
          </a:p>
        </p:txBody>
      </p:sp>
      <p:sp>
        <p:nvSpPr>
          <p:cNvPr id="397" name="Google Shape;397;p61"/>
          <p:cNvSpPr txBox="1"/>
          <p:nvPr/>
        </p:nvSpPr>
        <p:spPr>
          <a:xfrm>
            <a:off x="5063760" y="1980000"/>
            <a:ext cx="4479480" cy="22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strike="noStrike">
              <a:solidFill>
                <a:srgbClr val="1C1C1C"/>
              </a:solidFill>
              <a:latin typeface="Source Sans Pro SemiBold"/>
              <a:ea typeface="Source Sans Pro SemiBold"/>
              <a:cs typeface="Source Sans Pro SemiBold"/>
              <a:sym typeface="Source Sans Pro SemiBold"/>
            </a:endParaRPr>
          </a:p>
        </p:txBody>
      </p:sp>
      <p:sp>
        <p:nvSpPr>
          <p:cNvPr id="398" name="Google Shape;398;p61"/>
          <p:cNvSpPr txBox="1"/>
          <p:nvPr/>
        </p:nvSpPr>
        <p:spPr>
          <a:xfrm>
            <a:off x="360000" y="4424400"/>
            <a:ext cx="9180000" cy="2232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strike="noStrike">
              <a:solidFill>
                <a:srgbClr val="1C1C1C"/>
              </a:solidFill>
              <a:latin typeface="Source Sans Pro SemiBold"/>
              <a:ea typeface="Source Sans Pro SemiBold"/>
              <a:cs typeface="Source Sans Pro SemiBold"/>
              <a:sym typeface="Source Sans Pro SemiBold"/>
            </a:endParaRPr>
          </a:p>
        </p:txBody>
      </p:sp>
      <p:pic>
        <p:nvPicPr>
          <p:cNvPr id="399" name="Google Shape;399;p61"/>
          <p:cNvPicPr preferRelativeResize="0"/>
          <p:nvPr/>
        </p:nvPicPr>
        <p:blipFill>
          <a:blip r:embed="rId3">
            <a:alphaModFix/>
          </a:blip>
          <a:stretch>
            <a:fillRect/>
          </a:stretch>
        </p:blipFill>
        <p:spPr>
          <a:xfrm>
            <a:off x="1731825" y="5389575"/>
            <a:ext cx="6086475" cy="1266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Teorema de Bayes</a:t>
            </a:r>
            <a:endParaRPr b="1" sz="3600">
              <a:solidFill>
                <a:srgbClr val="FFFFFF"/>
              </a:solidFill>
              <a:latin typeface="Source Sans Pro"/>
              <a:ea typeface="Source Sans Pro"/>
              <a:cs typeface="Source Sans Pro"/>
              <a:sym typeface="Source Sans Pro"/>
            </a:endParaRPr>
          </a:p>
        </p:txBody>
      </p:sp>
      <p:sp>
        <p:nvSpPr>
          <p:cNvPr id="405" name="Google Shape;405;p62"/>
          <p:cNvSpPr txBox="1"/>
          <p:nvPr>
            <p:ph idx="3" type="body"/>
          </p:nvPr>
        </p:nvSpPr>
        <p:spPr>
          <a:xfrm>
            <a:off x="360000" y="1639250"/>
            <a:ext cx="9180000" cy="498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solidFill>
                  <a:schemeClr val="dk1"/>
                </a:solidFill>
                <a:latin typeface="Roboto"/>
                <a:ea typeface="Roboto"/>
                <a:cs typeface="Roboto"/>
                <a:sym typeface="Roboto"/>
              </a:rPr>
              <a:t>Esta manera de razonar de la inferencia bayesiana, radicalmente diferente a la inferencia clásica o frecuentista (que desdeña en lo formal toda información previa de la realidad que examina), es sin embargo muy cercana al modo de proceder cotidiano, e inductivo. Debe subrayarse que esta metodología, a diferencia del enfoque frecuentista, no tiene como finalidad producir una conclusión dicotómica (significación o no significación, rechazo o aceptación, etc.) sino que cualquier información empírica, combinada con el conocimiento que ya se tenga del problema que se estudia, "actualiza" dicho conocimiento, y la trascendencia de dicha visión actualizada no depende de una regla mecánica. </a:t>
            </a:r>
            <a:endParaRPr sz="26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Definición axiomática </a:t>
            </a:r>
            <a:endParaRPr b="1" sz="3600">
              <a:solidFill>
                <a:srgbClr val="FFFFFF"/>
              </a:solidFill>
              <a:latin typeface="Source Sans Pro"/>
              <a:ea typeface="Source Sans Pro"/>
              <a:cs typeface="Source Sans Pro"/>
              <a:sym typeface="Source Sans Pro"/>
            </a:endParaRPr>
          </a:p>
        </p:txBody>
      </p:sp>
      <p:sp>
        <p:nvSpPr>
          <p:cNvPr id="94" name="Google Shape;94;p18"/>
          <p:cNvSpPr txBox="1"/>
          <p:nvPr>
            <p:ph idx="3" type="body"/>
          </p:nvPr>
        </p:nvSpPr>
        <p:spPr>
          <a:xfrm>
            <a:off x="360000" y="1824600"/>
            <a:ext cx="9180000" cy="223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Sea ε un experimento aleatorio y S un espacio muestral asociado con ε . Con cada evento A asociamos un número real llamado probabilidad de A, que anotamos P(A), el cual satisface las siguientes propiedades básicas o axiomas</a:t>
            </a:r>
            <a:endParaRPr sz="2600">
              <a:latin typeface="Roboto"/>
              <a:ea typeface="Roboto"/>
              <a:cs typeface="Roboto"/>
              <a:sym typeface="Roboto"/>
            </a:endParaRPr>
          </a:p>
        </p:txBody>
      </p:sp>
      <p:pic>
        <p:nvPicPr>
          <p:cNvPr id="95" name="Google Shape;95;p18"/>
          <p:cNvPicPr preferRelativeResize="0"/>
          <p:nvPr/>
        </p:nvPicPr>
        <p:blipFill>
          <a:blip r:embed="rId3">
            <a:alphaModFix/>
          </a:blip>
          <a:stretch>
            <a:fillRect/>
          </a:stretch>
        </p:blipFill>
        <p:spPr>
          <a:xfrm>
            <a:off x="131400" y="3781000"/>
            <a:ext cx="9882900" cy="2580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3"/>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T</a:t>
            </a:r>
            <a:r>
              <a:rPr b="1" lang="es-AR" sz="3600">
                <a:solidFill>
                  <a:srgbClr val="FFFFFF"/>
                </a:solidFill>
                <a:latin typeface="Source Sans Pro"/>
                <a:ea typeface="Source Sans Pro"/>
                <a:cs typeface="Source Sans Pro"/>
                <a:sym typeface="Source Sans Pro"/>
              </a:rPr>
              <a:t>ests de embarazo sucesivos</a:t>
            </a:r>
            <a:endParaRPr b="1" sz="3600">
              <a:solidFill>
                <a:srgbClr val="FFFFFF"/>
              </a:solidFill>
              <a:latin typeface="Source Sans Pro"/>
              <a:ea typeface="Source Sans Pro"/>
              <a:cs typeface="Source Sans Pro"/>
              <a:sym typeface="Source Sans Pro"/>
            </a:endParaRPr>
          </a:p>
        </p:txBody>
      </p:sp>
      <p:sp>
        <p:nvSpPr>
          <p:cNvPr id="411" name="Google Shape;411;p63"/>
          <p:cNvSpPr txBox="1"/>
          <p:nvPr/>
        </p:nvSpPr>
        <p:spPr>
          <a:xfrm>
            <a:off x="219400" y="1278125"/>
            <a:ext cx="9360000" cy="512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26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Una mujer sospecha que puede estar embarazada. Para estar segura de su estado compra un test del cual se conoce que tiene una eficacia del 90% en detectar embarazos. La mujer se</a:t>
            </a:r>
            <a:endParaRPr sz="2600">
              <a:solidFill>
                <a:schemeClr val="dk1"/>
              </a:solidFill>
              <a:latin typeface="Roboto"/>
              <a:ea typeface="Roboto"/>
              <a:cs typeface="Roboto"/>
              <a:sym typeface="Roboto"/>
            </a:endParaRPr>
          </a:p>
          <a:p>
            <a:pPr indent="0" lvl="0" marL="0" rtl="0" algn="just">
              <a:spcBef>
                <a:spcPts val="0"/>
              </a:spcBef>
              <a:spcAft>
                <a:spcPts val="0"/>
              </a:spcAft>
              <a:buNone/>
            </a:pPr>
            <a:r>
              <a:rPr lang="es-AR" sz="2600">
                <a:solidFill>
                  <a:schemeClr val="dk1"/>
                </a:solidFill>
                <a:latin typeface="Roboto"/>
                <a:ea typeface="Roboto"/>
                <a:cs typeface="Roboto"/>
                <a:sym typeface="Roboto"/>
              </a:rPr>
              <a:t>realiza el test y obtiene un resultado positivo. </a:t>
            </a:r>
            <a:endParaRPr sz="2600">
              <a:solidFill>
                <a:schemeClr val="dk1"/>
              </a:solidFill>
              <a:latin typeface="Roboto"/>
              <a:ea typeface="Roboto"/>
              <a:cs typeface="Roboto"/>
              <a:sym typeface="Roboto"/>
            </a:endParaRPr>
          </a:p>
          <a:p>
            <a:pPr indent="0" lvl="0" marL="0" rtl="0" algn="just">
              <a:spcBef>
                <a:spcPts val="0"/>
              </a:spcBef>
              <a:spcAft>
                <a:spcPts val="0"/>
              </a:spcAft>
              <a:buNone/>
            </a:pPr>
            <a:r>
              <a:t/>
            </a:r>
            <a:endParaRPr sz="2600">
              <a:solidFill>
                <a:schemeClr val="dk1"/>
              </a:solidFill>
              <a:latin typeface="Roboto"/>
              <a:ea typeface="Roboto"/>
              <a:cs typeface="Roboto"/>
              <a:sym typeface="Roboto"/>
            </a:endParaRPr>
          </a:p>
          <a:p>
            <a:pPr indent="0" lvl="0" marL="0" rtl="0" algn="just">
              <a:spcBef>
                <a:spcPts val="0"/>
              </a:spcBef>
              <a:spcAft>
                <a:spcPts val="0"/>
              </a:spcAft>
              <a:buNone/>
            </a:pPr>
            <a:r>
              <a:rPr lang="es-AR" sz="2600">
                <a:solidFill>
                  <a:schemeClr val="dk1"/>
                </a:solidFill>
                <a:latin typeface="Roboto"/>
                <a:ea typeface="Roboto"/>
                <a:cs typeface="Roboto"/>
                <a:sym typeface="Roboto"/>
              </a:rPr>
              <a:t>Pregunta: Cual es la probabilidad de que dicha mujer esté embarazada?</a:t>
            </a:r>
            <a:endParaRPr sz="2600">
              <a:solidFill>
                <a:schemeClr val="dk1"/>
              </a:solidFill>
              <a:latin typeface="Roboto"/>
              <a:ea typeface="Roboto"/>
              <a:cs typeface="Roboto"/>
              <a:sym typeface="Roboto"/>
            </a:endParaRPr>
          </a:p>
          <a:p>
            <a:pPr indent="0" lvl="0" marL="0" rtl="0" algn="just">
              <a:spcBef>
                <a:spcPts val="0"/>
              </a:spcBef>
              <a:spcAft>
                <a:spcPts val="0"/>
              </a:spcAft>
              <a:buNone/>
            </a:pPr>
            <a:r>
              <a:t/>
            </a:r>
            <a:endParaRPr sz="2600">
              <a:solidFill>
                <a:schemeClr val="dk1"/>
              </a:solidFill>
              <a:latin typeface="Roboto"/>
              <a:ea typeface="Roboto"/>
              <a:cs typeface="Roboto"/>
              <a:sym typeface="Roboto"/>
            </a:endParaRPr>
          </a:p>
          <a:p>
            <a:pPr indent="0" lvl="0" marL="0" rtl="0" algn="just">
              <a:spcBef>
                <a:spcPts val="0"/>
              </a:spcBef>
              <a:spcAft>
                <a:spcPts val="0"/>
              </a:spcAft>
              <a:buNone/>
            </a:pPr>
            <a:r>
              <a:rPr lang="es-AR" sz="2600">
                <a:solidFill>
                  <a:schemeClr val="dk1"/>
                </a:solidFill>
                <a:latin typeface="Roboto"/>
                <a:ea typeface="Roboto"/>
                <a:cs typeface="Roboto"/>
                <a:sym typeface="Roboto"/>
              </a:rPr>
              <a:t>Adicionalmente supongamos que el test da falsos positivos el 50% de las veces y que, sin ninguna información adicional, la probabilidad de concepci ́on luego de mantener una relación sexual es del 15%.</a:t>
            </a:r>
            <a:endParaRPr sz="26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just">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4"/>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3600">
                <a:solidFill>
                  <a:srgbClr val="FFFFFF"/>
                </a:solidFill>
                <a:latin typeface="Source Sans Pro"/>
                <a:ea typeface="Source Sans Pro"/>
                <a:cs typeface="Source Sans Pro"/>
                <a:sym typeface="Source Sans Pro"/>
              </a:rPr>
              <a:t>Tests de embarazo sucesivos</a:t>
            </a:r>
            <a:endParaRPr b="1"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
        <p:nvSpPr>
          <p:cNvPr id="417" name="Google Shape;417;p64"/>
          <p:cNvSpPr txBox="1"/>
          <p:nvPr/>
        </p:nvSpPr>
        <p:spPr>
          <a:xfrm>
            <a:off x="219400" y="1715400"/>
            <a:ext cx="9500700" cy="43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Según Bayes</a:t>
            </a:r>
            <a:endParaRPr sz="2600">
              <a:latin typeface="Roboto"/>
              <a:ea typeface="Roboto"/>
              <a:cs typeface="Roboto"/>
              <a:sym typeface="Roboto"/>
            </a:endParaRPr>
          </a:p>
          <a:p>
            <a:pPr indent="0" lvl="0" marL="0" rtl="0" algn="l">
              <a:spcBef>
                <a:spcPts val="0"/>
              </a:spcBef>
              <a:spcAft>
                <a:spcPts val="0"/>
              </a:spcAft>
              <a:buNone/>
            </a:pPr>
            <a:r>
              <a:t/>
            </a:r>
            <a:endParaRPr/>
          </a:p>
          <a:p>
            <a:pPr indent="457200" lvl="0" marL="0" rtl="0" algn="l">
              <a:spcBef>
                <a:spcPts val="0"/>
              </a:spcBef>
              <a:spcAft>
                <a:spcPts val="0"/>
              </a:spcAft>
              <a:buNone/>
            </a:pPr>
            <a:r>
              <a:rPr lang="es-AR" sz="2600">
                <a:latin typeface="Roboto"/>
                <a:ea typeface="Roboto"/>
                <a:cs typeface="Roboto"/>
                <a:sym typeface="Roboto"/>
              </a:rPr>
              <a:t>P(emb / + ) = P ( + / emb)*P(emb) </a:t>
            </a:r>
            <a:r>
              <a:rPr lang="es-AR"/>
              <a:t> </a:t>
            </a:r>
            <a:endParaRPr/>
          </a:p>
        </p:txBody>
      </p:sp>
      <p:cxnSp>
        <p:nvCxnSpPr>
          <p:cNvPr id="418" name="Google Shape;418;p64"/>
          <p:cNvCxnSpPr/>
          <p:nvPr/>
        </p:nvCxnSpPr>
        <p:spPr>
          <a:xfrm flipH="1" rot="10800000">
            <a:off x="2812450" y="2931975"/>
            <a:ext cx="3091800" cy="20100"/>
          </a:xfrm>
          <a:prstGeom prst="straightConnector1">
            <a:avLst/>
          </a:prstGeom>
          <a:noFill/>
          <a:ln cap="flat" cmpd="sng" w="9525">
            <a:solidFill>
              <a:schemeClr val="dk2"/>
            </a:solidFill>
            <a:prstDash val="solid"/>
            <a:round/>
            <a:headEnd len="med" w="med" type="none"/>
            <a:tailEnd len="med" w="med" type="none"/>
          </a:ln>
        </p:spPr>
      </p:cxnSp>
      <p:sp>
        <p:nvSpPr>
          <p:cNvPr id="419" name="Google Shape;419;p64"/>
          <p:cNvSpPr txBox="1"/>
          <p:nvPr/>
        </p:nvSpPr>
        <p:spPr>
          <a:xfrm>
            <a:off x="3879013" y="2995550"/>
            <a:ext cx="2932200" cy="6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P(+)</a:t>
            </a:r>
            <a:endParaRPr sz="2600">
              <a:latin typeface="Roboto"/>
              <a:ea typeface="Roboto"/>
              <a:cs typeface="Roboto"/>
              <a:sym typeface="Roboto"/>
            </a:endParaRPr>
          </a:p>
        </p:txBody>
      </p:sp>
      <p:cxnSp>
        <p:nvCxnSpPr>
          <p:cNvPr id="420" name="Google Shape;420;p64"/>
          <p:cNvCxnSpPr/>
          <p:nvPr/>
        </p:nvCxnSpPr>
        <p:spPr>
          <a:xfrm flipH="1">
            <a:off x="2159713" y="3619550"/>
            <a:ext cx="2024100" cy="913800"/>
          </a:xfrm>
          <a:prstGeom prst="straightConnector1">
            <a:avLst/>
          </a:prstGeom>
          <a:noFill/>
          <a:ln cap="flat" cmpd="sng" w="9525">
            <a:solidFill>
              <a:schemeClr val="dk2"/>
            </a:solidFill>
            <a:prstDash val="solid"/>
            <a:round/>
            <a:headEnd len="med" w="med" type="none"/>
            <a:tailEnd len="med" w="med" type="triangle"/>
          </a:ln>
        </p:spPr>
      </p:cxnSp>
      <p:sp>
        <p:nvSpPr>
          <p:cNvPr id="421" name="Google Shape;421;p64"/>
          <p:cNvSpPr txBox="1"/>
          <p:nvPr/>
        </p:nvSpPr>
        <p:spPr>
          <a:xfrm>
            <a:off x="219400" y="5200825"/>
            <a:ext cx="8916000" cy="18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Probabilidad Total = todos los resultados que dieron positivos</a:t>
            </a:r>
            <a:br>
              <a:rPr lang="es-AR" sz="2600">
                <a:latin typeface="Roboto"/>
                <a:ea typeface="Roboto"/>
                <a:cs typeface="Roboto"/>
                <a:sym typeface="Roboto"/>
              </a:rPr>
            </a:br>
            <a:r>
              <a:rPr b="1" lang="es-AR" sz="2600">
                <a:latin typeface="Roboto"/>
                <a:ea typeface="Roboto"/>
                <a:cs typeface="Roboto"/>
                <a:sym typeface="Roboto"/>
              </a:rPr>
              <a:t>P(+)=</a:t>
            </a:r>
            <a:r>
              <a:rPr b="1" lang="es-AR" sz="2600">
                <a:solidFill>
                  <a:schemeClr val="dk1"/>
                </a:solidFill>
                <a:latin typeface="Roboto"/>
                <a:ea typeface="Roboto"/>
                <a:cs typeface="Roboto"/>
                <a:sym typeface="Roboto"/>
              </a:rPr>
              <a:t>P ( + / emb)*P(emb) +P ( + /! emb)*P(!emb) </a:t>
            </a:r>
            <a:endParaRPr b="1" sz="2600">
              <a:latin typeface="Roboto"/>
              <a:ea typeface="Roboto"/>
              <a:cs typeface="Roboto"/>
              <a:sym typeface="Roboto"/>
            </a:endParaRPr>
          </a:p>
        </p:txBody>
      </p:sp>
      <p:sp>
        <p:nvSpPr>
          <p:cNvPr id="422" name="Google Shape;422;p64"/>
          <p:cNvSpPr/>
          <p:nvPr/>
        </p:nvSpPr>
        <p:spPr>
          <a:xfrm>
            <a:off x="6382850" y="1715400"/>
            <a:ext cx="3191400" cy="313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4"/>
          <p:cNvSpPr txBox="1"/>
          <p:nvPr/>
        </p:nvSpPr>
        <p:spPr>
          <a:xfrm>
            <a:off x="6961275" y="2054475"/>
            <a:ext cx="22938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u="sng">
                <a:latin typeface="Roboto"/>
                <a:ea typeface="Roboto"/>
                <a:cs typeface="Roboto"/>
                <a:sym typeface="Roboto"/>
              </a:rPr>
              <a:t>Data</a:t>
            </a:r>
            <a:endParaRPr sz="2600" u="sng">
              <a:latin typeface="Roboto"/>
              <a:ea typeface="Roboto"/>
              <a:cs typeface="Roboto"/>
              <a:sym typeface="Roboto"/>
            </a:endParaRPr>
          </a:p>
        </p:txBody>
      </p:sp>
      <p:sp>
        <p:nvSpPr>
          <p:cNvPr id="424" name="Google Shape;424;p64"/>
          <p:cNvSpPr txBox="1"/>
          <p:nvPr/>
        </p:nvSpPr>
        <p:spPr>
          <a:xfrm>
            <a:off x="6642025" y="2513250"/>
            <a:ext cx="2932200" cy="20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P(emb)=0.15</a:t>
            </a:r>
            <a:endParaRPr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P(!emb)=0.85</a:t>
            </a:r>
            <a:endParaRPr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P(+/emb)=0.9</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P ( + /! emb)=0.5</a:t>
            </a:r>
            <a:endParaRPr sz="2600">
              <a:latin typeface="Roboto"/>
              <a:ea typeface="Roboto"/>
              <a:cs typeface="Roboto"/>
              <a:sym typeface="Roboto"/>
            </a:endParaRPr>
          </a:p>
        </p:txBody>
      </p:sp>
      <p:sp>
        <p:nvSpPr>
          <p:cNvPr id="425" name="Google Shape;425;p64"/>
          <p:cNvSpPr txBox="1"/>
          <p:nvPr/>
        </p:nvSpPr>
        <p:spPr>
          <a:xfrm>
            <a:off x="1735325" y="6043800"/>
            <a:ext cx="8090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5"/>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3600">
                <a:solidFill>
                  <a:srgbClr val="FFFFFF"/>
                </a:solidFill>
                <a:latin typeface="Source Sans Pro"/>
                <a:ea typeface="Source Sans Pro"/>
                <a:cs typeface="Source Sans Pro"/>
                <a:sym typeface="Source Sans Pro"/>
              </a:rPr>
              <a:t>Tests de embarazo sucesivos</a:t>
            </a:r>
            <a:endParaRPr b="1"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
        <p:nvSpPr>
          <p:cNvPr id="431" name="Google Shape;431;p65"/>
          <p:cNvSpPr txBox="1"/>
          <p:nvPr/>
        </p:nvSpPr>
        <p:spPr>
          <a:xfrm>
            <a:off x="214200" y="1675500"/>
            <a:ext cx="9582000" cy="47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5"/>
          <p:cNvSpPr txBox="1"/>
          <p:nvPr/>
        </p:nvSpPr>
        <p:spPr>
          <a:xfrm>
            <a:off x="360000" y="1675500"/>
            <a:ext cx="9360000" cy="502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Haciendo un poco de álgebra obtenemos el siguiente resultado:</a:t>
            </a:r>
            <a:endParaRPr sz="2600">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a:p>
            <a:pPr indent="0" lvl="0" marL="0" rtl="0" algn="l">
              <a:spcBef>
                <a:spcPts val="0"/>
              </a:spcBef>
              <a:spcAft>
                <a:spcPts val="0"/>
              </a:spcAft>
              <a:buNone/>
            </a:pPr>
            <a:r>
              <a:rPr b="1" lang="es-AR" sz="2600">
                <a:latin typeface="Roboto"/>
                <a:ea typeface="Roboto"/>
                <a:cs typeface="Roboto"/>
                <a:sym typeface="Roboto"/>
              </a:rPr>
              <a:t>				</a:t>
            </a:r>
            <a:r>
              <a:rPr b="1" lang="es-AR" sz="2600">
                <a:solidFill>
                  <a:schemeClr val="dk1"/>
                </a:solidFill>
                <a:latin typeface="Roboto"/>
                <a:ea typeface="Roboto"/>
                <a:cs typeface="Roboto"/>
                <a:sym typeface="Roboto"/>
              </a:rPr>
              <a:t>P ( emb /+)=0.241 = 24.1%</a:t>
            </a:r>
            <a:endParaRPr b="1" sz="2600">
              <a:solidFill>
                <a:schemeClr val="dk1"/>
              </a:solidFill>
              <a:latin typeface="Roboto"/>
              <a:ea typeface="Roboto"/>
              <a:cs typeface="Roboto"/>
              <a:sym typeface="Roboto"/>
            </a:endParaRPr>
          </a:p>
          <a:p>
            <a:pPr indent="0" lvl="0" marL="0" rtl="0" algn="l">
              <a:spcBef>
                <a:spcPts val="0"/>
              </a:spcBef>
              <a:spcAft>
                <a:spcPts val="0"/>
              </a:spcAft>
              <a:buNone/>
            </a:pPr>
            <a:r>
              <a:t/>
            </a:r>
            <a:endParaRPr sz="2600">
              <a:solidFill>
                <a:schemeClr val="dk1"/>
              </a:solidFill>
              <a:latin typeface="Roboto"/>
              <a:ea typeface="Roboto"/>
              <a:cs typeface="Roboto"/>
              <a:sym typeface="Roboto"/>
            </a:endParaRPr>
          </a:p>
          <a:p>
            <a:pPr indent="0" lvl="0" marL="0" rtl="0" algn="just">
              <a:spcBef>
                <a:spcPts val="0"/>
              </a:spcBef>
              <a:spcAft>
                <a:spcPts val="0"/>
              </a:spcAft>
              <a:buNone/>
            </a:pPr>
            <a:r>
              <a:rPr lang="es-AR" sz="2600">
                <a:solidFill>
                  <a:schemeClr val="dk1"/>
                </a:solidFill>
                <a:latin typeface="Roboto"/>
                <a:ea typeface="Roboto"/>
                <a:cs typeface="Roboto"/>
                <a:sym typeface="Roboto"/>
              </a:rPr>
              <a:t>Pero como somos ansiosos queremos repetir la experiencia. Bayes nos permite usar este resultado ya que ahora no tenemos el 15% de posibilidad de embarazo sino que contamos con nueva informacion. Entonces ahora lo podemos usar  en una nueva iteración y realizar un nuevo test que también nos da positivo</a:t>
            </a:r>
            <a:endParaRPr sz="2600">
              <a:solidFill>
                <a:schemeClr val="dk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6"/>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Tests de embarazo sucesivos</a:t>
            </a:r>
            <a:endParaRPr b="1"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
        <p:nvSpPr>
          <p:cNvPr id="438" name="Google Shape;438;p66"/>
          <p:cNvSpPr txBox="1"/>
          <p:nvPr/>
        </p:nvSpPr>
        <p:spPr>
          <a:xfrm>
            <a:off x="219400" y="1715400"/>
            <a:ext cx="9500700" cy="46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Según Bayes - 2°iteración</a:t>
            </a:r>
            <a:endParaRPr sz="2600">
              <a:latin typeface="Roboto"/>
              <a:ea typeface="Roboto"/>
              <a:cs typeface="Roboto"/>
              <a:sym typeface="Roboto"/>
            </a:endParaRPr>
          </a:p>
          <a:p>
            <a:pPr indent="0" lvl="0" marL="0" rtl="0" algn="l">
              <a:spcBef>
                <a:spcPts val="0"/>
              </a:spcBef>
              <a:spcAft>
                <a:spcPts val="0"/>
              </a:spcAft>
              <a:buNone/>
            </a:pPr>
            <a:r>
              <a:t/>
            </a:r>
            <a:endParaRPr/>
          </a:p>
          <a:p>
            <a:pPr indent="457200" lvl="0" marL="0" rtl="0" algn="l">
              <a:spcBef>
                <a:spcPts val="0"/>
              </a:spcBef>
              <a:spcAft>
                <a:spcPts val="0"/>
              </a:spcAft>
              <a:buNone/>
            </a:pPr>
            <a:r>
              <a:rPr lang="es-AR" sz="2600">
                <a:latin typeface="Roboto"/>
                <a:ea typeface="Roboto"/>
                <a:cs typeface="Roboto"/>
                <a:sym typeface="Roboto"/>
              </a:rPr>
              <a:t>P(emb / + ) = P ( + / emb)*P(emb) </a:t>
            </a:r>
            <a:r>
              <a:rPr lang="es-AR"/>
              <a:t> </a:t>
            </a:r>
            <a:endParaRPr/>
          </a:p>
        </p:txBody>
      </p:sp>
      <p:cxnSp>
        <p:nvCxnSpPr>
          <p:cNvPr id="439" name="Google Shape;439;p66"/>
          <p:cNvCxnSpPr/>
          <p:nvPr/>
        </p:nvCxnSpPr>
        <p:spPr>
          <a:xfrm flipH="1" rot="10800000">
            <a:off x="2812450" y="2931975"/>
            <a:ext cx="3091800" cy="20100"/>
          </a:xfrm>
          <a:prstGeom prst="straightConnector1">
            <a:avLst/>
          </a:prstGeom>
          <a:noFill/>
          <a:ln cap="flat" cmpd="sng" w="9525">
            <a:solidFill>
              <a:schemeClr val="dk2"/>
            </a:solidFill>
            <a:prstDash val="solid"/>
            <a:round/>
            <a:headEnd len="med" w="med" type="none"/>
            <a:tailEnd len="med" w="med" type="none"/>
          </a:ln>
        </p:spPr>
      </p:cxnSp>
      <p:sp>
        <p:nvSpPr>
          <p:cNvPr id="440" name="Google Shape;440;p66"/>
          <p:cNvSpPr txBox="1"/>
          <p:nvPr/>
        </p:nvSpPr>
        <p:spPr>
          <a:xfrm>
            <a:off x="3879013" y="2995550"/>
            <a:ext cx="2932200" cy="6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P(+)</a:t>
            </a:r>
            <a:endParaRPr sz="2600">
              <a:latin typeface="Roboto"/>
              <a:ea typeface="Roboto"/>
              <a:cs typeface="Roboto"/>
              <a:sym typeface="Roboto"/>
            </a:endParaRPr>
          </a:p>
        </p:txBody>
      </p:sp>
      <p:sp>
        <p:nvSpPr>
          <p:cNvPr id="441" name="Google Shape;441;p66"/>
          <p:cNvSpPr/>
          <p:nvPr/>
        </p:nvSpPr>
        <p:spPr>
          <a:xfrm>
            <a:off x="6382850" y="1715400"/>
            <a:ext cx="3191400" cy="313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6"/>
          <p:cNvSpPr txBox="1"/>
          <p:nvPr/>
        </p:nvSpPr>
        <p:spPr>
          <a:xfrm>
            <a:off x="6961275" y="2054475"/>
            <a:ext cx="22938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u="sng">
                <a:latin typeface="Roboto"/>
                <a:ea typeface="Roboto"/>
                <a:cs typeface="Roboto"/>
                <a:sym typeface="Roboto"/>
              </a:rPr>
              <a:t>Data</a:t>
            </a:r>
            <a:endParaRPr sz="2600" u="sng">
              <a:latin typeface="Roboto"/>
              <a:ea typeface="Roboto"/>
              <a:cs typeface="Roboto"/>
              <a:sym typeface="Roboto"/>
            </a:endParaRPr>
          </a:p>
        </p:txBody>
      </p:sp>
      <p:sp>
        <p:nvSpPr>
          <p:cNvPr id="443" name="Google Shape;443;p66"/>
          <p:cNvSpPr txBox="1"/>
          <p:nvPr/>
        </p:nvSpPr>
        <p:spPr>
          <a:xfrm>
            <a:off x="6642025" y="2513250"/>
            <a:ext cx="2932200" cy="20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P(emb)=0.241</a:t>
            </a:r>
            <a:endParaRPr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P(!emb)=0.759</a:t>
            </a:r>
            <a:endParaRPr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P(+/emb)=0.9</a:t>
            </a:r>
            <a:endParaRPr sz="2600">
              <a:latin typeface="Roboto"/>
              <a:ea typeface="Roboto"/>
              <a:cs typeface="Roboto"/>
              <a:sym typeface="Roboto"/>
            </a:endParaRPr>
          </a:p>
          <a:p>
            <a:pPr indent="0" lvl="0" marL="0" rtl="0" algn="l">
              <a:spcBef>
                <a:spcPts val="0"/>
              </a:spcBef>
              <a:spcAft>
                <a:spcPts val="0"/>
              </a:spcAft>
              <a:buNone/>
            </a:pPr>
            <a:r>
              <a:rPr lang="es-AR" sz="2600">
                <a:solidFill>
                  <a:schemeClr val="dk1"/>
                </a:solidFill>
                <a:latin typeface="Roboto"/>
                <a:ea typeface="Roboto"/>
                <a:cs typeface="Roboto"/>
                <a:sym typeface="Roboto"/>
              </a:rPr>
              <a:t>P ( + /! emb)=0.5</a:t>
            </a:r>
            <a:endParaRPr sz="2600">
              <a:latin typeface="Roboto"/>
              <a:ea typeface="Roboto"/>
              <a:cs typeface="Roboto"/>
              <a:sym typeface="Roboto"/>
            </a:endParaRPr>
          </a:p>
        </p:txBody>
      </p:sp>
      <p:sp>
        <p:nvSpPr>
          <p:cNvPr id="444" name="Google Shape;444;p66"/>
          <p:cNvSpPr txBox="1"/>
          <p:nvPr/>
        </p:nvSpPr>
        <p:spPr>
          <a:xfrm>
            <a:off x="1735325" y="6043800"/>
            <a:ext cx="8090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66"/>
          <p:cNvCxnSpPr/>
          <p:nvPr/>
        </p:nvCxnSpPr>
        <p:spPr>
          <a:xfrm flipH="1">
            <a:off x="2892075" y="3670125"/>
            <a:ext cx="20100" cy="638400"/>
          </a:xfrm>
          <a:prstGeom prst="straightConnector1">
            <a:avLst/>
          </a:prstGeom>
          <a:noFill/>
          <a:ln cap="flat" cmpd="sng" w="9525">
            <a:solidFill>
              <a:schemeClr val="dk2"/>
            </a:solidFill>
            <a:prstDash val="solid"/>
            <a:round/>
            <a:headEnd len="med" w="med" type="none"/>
            <a:tailEnd len="med" w="med" type="triangle"/>
          </a:ln>
        </p:spPr>
      </p:cxnSp>
      <p:sp>
        <p:nvSpPr>
          <p:cNvPr id="446" name="Google Shape;446;p66"/>
          <p:cNvSpPr txBox="1"/>
          <p:nvPr/>
        </p:nvSpPr>
        <p:spPr>
          <a:xfrm>
            <a:off x="757950" y="4707350"/>
            <a:ext cx="8816400" cy="16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AR" sz="2600">
                <a:latin typeface="Roboto"/>
                <a:ea typeface="Roboto"/>
                <a:cs typeface="Roboto"/>
                <a:sym typeface="Roboto"/>
              </a:rPr>
              <a:t>P(</a:t>
            </a:r>
            <a:r>
              <a:rPr b="1" lang="es-AR" sz="2600">
                <a:solidFill>
                  <a:schemeClr val="dk1"/>
                </a:solidFill>
                <a:latin typeface="Roboto"/>
                <a:ea typeface="Roboto"/>
                <a:cs typeface="Roboto"/>
                <a:sym typeface="Roboto"/>
              </a:rPr>
              <a:t>emb / +</a:t>
            </a:r>
            <a:r>
              <a:rPr b="1" lang="es-AR" sz="2600">
                <a:latin typeface="Roboto"/>
                <a:ea typeface="Roboto"/>
                <a:cs typeface="Roboto"/>
                <a:sym typeface="Roboto"/>
              </a:rPr>
              <a:t>)=0.364</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3°iteración =&gt; 0.507  </a:t>
            </a:r>
            <a:endParaRPr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4</a:t>
            </a:r>
            <a:r>
              <a:rPr lang="es-AR" sz="2600">
                <a:solidFill>
                  <a:schemeClr val="dk1"/>
                </a:solidFill>
                <a:latin typeface="Roboto"/>
                <a:ea typeface="Roboto"/>
                <a:cs typeface="Roboto"/>
                <a:sym typeface="Roboto"/>
              </a:rPr>
              <a:t>°iteración =&gt; 0.649</a:t>
            </a:r>
            <a:endParaRPr sz="26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7"/>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3F3F3"/>
                </a:solidFill>
                <a:latin typeface="Source Sans Pro"/>
                <a:ea typeface="Source Sans Pro"/>
                <a:cs typeface="Source Sans Pro"/>
                <a:sym typeface="Source Sans Pro"/>
              </a:rPr>
              <a:t>Independencia</a:t>
            </a:r>
            <a:endParaRPr b="1" sz="3600">
              <a:solidFill>
                <a:srgbClr val="F3F3F3"/>
              </a:solidFill>
              <a:latin typeface="Source Sans Pro"/>
              <a:ea typeface="Source Sans Pro"/>
              <a:cs typeface="Source Sans Pro"/>
              <a:sym typeface="Source Sans Pro"/>
            </a:endParaRPr>
          </a:p>
        </p:txBody>
      </p:sp>
      <p:sp>
        <p:nvSpPr>
          <p:cNvPr id="452" name="Google Shape;452;p67"/>
          <p:cNvSpPr txBox="1"/>
          <p:nvPr>
            <p:ph idx="1" type="body"/>
          </p:nvPr>
        </p:nvSpPr>
        <p:spPr>
          <a:xfrm>
            <a:off x="80750" y="1780550"/>
            <a:ext cx="9720600" cy="4861500"/>
          </a:xfrm>
          <a:prstGeom prst="rect">
            <a:avLst/>
          </a:prstGeom>
        </p:spPr>
        <p:txBody>
          <a:bodyPr anchorCtr="0" anchor="t" bIns="91425" lIns="91425" spcFirstLastPara="1" rIns="91425" wrap="square" tIns="91425">
            <a:noAutofit/>
          </a:bodyPr>
          <a:lstStyle/>
          <a:p>
            <a:pPr indent="-393700" lvl="0" marL="457200" rtl="0" algn="just">
              <a:spcBef>
                <a:spcPts val="0"/>
              </a:spcBef>
              <a:spcAft>
                <a:spcPts val="0"/>
              </a:spcAft>
              <a:buSzPts val="2600"/>
              <a:buFont typeface="Roboto"/>
              <a:buChar char="➔"/>
            </a:pPr>
            <a:r>
              <a:rPr lang="es-AR" sz="2600">
                <a:latin typeface="Roboto"/>
                <a:ea typeface="Roboto"/>
                <a:cs typeface="Roboto"/>
                <a:sym typeface="Roboto"/>
              </a:rPr>
              <a:t>Dados dos eventos A y B , puede ocurrir que</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 P</a:t>
            </a:r>
            <a:r>
              <a:rPr lang="es-AR" sz="2600">
                <a:latin typeface="Roboto"/>
                <a:ea typeface="Roboto"/>
                <a:cs typeface="Roboto"/>
                <a:sym typeface="Roboto"/>
              </a:rPr>
              <a:t> (</a:t>
            </a:r>
            <a:r>
              <a:rPr lang="es-AR" sz="2600">
                <a:latin typeface="Roboto"/>
                <a:ea typeface="Roboto"/>
                <a:cs typeface="Roboto"/>
                <a:sym typeface="Roboto"/>
              </a:rPr>
              <a:t>B / A ) y P ( B ) sean diferentes, eso significa saber que A ocurrió y modifica la probabilidad de ocurrencia de B</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Entonces, dos eventos A y B son independientes si </a:t>
            </a:r>
            <a:endParaRPr sz="26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P ( B / A ) = P ( B ) , y son dependientes de otro modo</a:t>
            </a:r>
            <a:endParaRPr sz="2600">
              <a:solidFill>
                <a:schemeClr val="dk1"/>
              </a:solidFill>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Notar que por el teorema de la multiplicación</a:t>
            </a:r>
            <a:endParaRPr sz="26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 P ( A ∩ B ) = P ( B / A ) P ( A ) si P ( A ) &gt; 0</a:t>
            </a:r>
            <a:endParaRPr sz="26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Entonces A y B son independientes ⇒ </a:t>
            </a:r>
            <a:endParaRPr sz="26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P ( A ∩ B ) = P ( B / A ) P ( A ) = P ( B ) P ( A )</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8"/>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Ejemplo de independencia</a:t>
            </a:r>
            <a:endParaRPr b="1" sz="3600">
              <a:solidFill>
                <a:srgbClr val="FFFFFF"/>
              </a:solidFill>
              <a:latin typeface="Source Sans Pro"/>
              <a:ea typeface="Source Sans Pro"/>
              <a:cs typeface="Source Sans Pro"/>
              <a:sym typeface="Source Sans Pro"/>
            </a:endParaRPr>
          </a:p>
        </p:txBody>
      </p:sp>
      <p:pic>
        <p:nvPicPr>
          <p:cNvPr id="458" name="Google Shape;458;p68"/>
          <p:cNvPicPr preferRelativeResize="0"/>
          <p:nvPr/>
        </p:nvPicPr>
        <p:blipFill>
          <a:blip r:embed="rId3">
            <a:alphaModFix/>
          </a:blip>
          <a:stretch>
            <a:fillRect/>
          </a:stretch>
        </p:blipFill>
        <p:spPr>
          <a:xfrm>
            <a:off x="154650" y="1728600"/>
            <a:ext cx="9360001" cy="4873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9"/>
          <p:cNvSpPr txBox="1"/>
          <p:nvPr>
            <p:ph type="title"/>
          </p:nvPr>
        </p:nvSpPr>
        <p:spPr>
          <a:xfrm>
            <a:off x="360000" y="-3258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Continuación</a:t>
            </a:r>
            <a:endParaRPr b="1" sz="3600">
              <a:solidFill>
                <a:srgbClr val="FFFFFF"/>
              </a:solidFill>
              <a:latin typeface="Source Sans Pro"/>
              <a:ea typeface="Source Sans Pro"/>
              <a:cs typeface="Source Sans Pro"/>
              <a:sym typeface="Source Sans Pro"/>
            </a:endParaRPr>
          </a:p>
        </p:txBody>
      </p:sp>
      <p:grpSp>
        <p:nvGrpSpPr>
          <p:cNvPr id="464" name="Google Shape;464;p69"/>
          <p:cNvGrpSpPr/>
          <p:nvPr/>
        </p:nvGrpSpPr>
        <p:grpSpPr>
          <a:xfrm>
            <a:off x="121275" y="2160190"/>
            <a:ext cx="9838063" cy="3732280"/>
            <a:chOff x="94025" y="2141200"/>
            <a:chExt cx="9838063" cy="2955325"/>
          </a:xfrm>
        </p:grpSpPr>
        <p:sp>
          <p:nvSpPr>
            <p:cNvPr id="465" name="Google Shape;465;p69"/>
            <p:cNvSpPr/>
            <p:nvPr/>
          </p:nvSpPr>
          <p:spPr>
            <a:xfrm>
              <a:off x="94025" y="3006075"/>
              <a:ext cx="131700" cy="11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69"/>
            <p:cNvPicPr preferRelativeResize="0"/>
            <p:nvPr/>
          </p:nvPicPr>
          <p:blipFill>
            <a:blip r:embed="rId3">
              <a:alphaModFix/>
            </a:blip>
            <a:stretch>
              <a:fillRect/>
            </a:stretch>
          </p:blipFill>
          <p:spPr>
            <a:xfrm>
              <a:off x="147913" y="2141200"/>
              <a:ext cx="9784176" cy="2784300"/>
            </a:xfrm>
            <a:prstGeom prst="rect">
              <a:avLst/>
            </a:prstGeom>
            <a:noFill/>
            <a:ln>
              <a:noFill/>
            </a:ln>
          </p:spPr>
        </p:pic>
        <p:sp>
          <p:nvSpPr>
            <p:cNvPr id="467" name="Google Shape;467;p69"/>
            <p:cNvSpPr/>
            <p:nvPr/>
          </p:nvSpPr>
          <p:spPr>
            <a:xfrm>
              <a:off x="189475" y="4812425"/>
              <a:ext cx="9378600" cy="284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0"/>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rgbClr val="FFFFFF"/>
                </a:solidFill>
                <a:latin typeface="Source Sans Pro"/>
                <a:ea typeface="Source Sans Pro"/>
                <a:cs typeface="Source Sans Pro"/>
                <a:sym typeface="Source Sans Pro"/>
              </a:rPr>
              <a:t>Conclusiones sobre independencia</a:t>
            </a:r>
            <a:endParaRPr b="1" sz="3600">
              <a:solidFill>
                <a:srgbClr val="FFFFFF"/>
              </a:solidFill>
              <a:latin typeface="Source Sans Pro"/>
              <a:ea typeface="Source Sans Pro"/>
              <a:cs typeface="Source Sans Pro"/>
              <a:sym typeface="Source Sans Pro"/>
            </a:endParaRPr>
          </a:p>
        </p:txBody>
      </p:sp>
      <p:sp>
        <p:nvSpPr>
          <p:cNvPr id="473" name="Google Shape;473;p70"/>
          <p:cNvSpPr txBox="1"/>
          <p:nvPr>
            <p:ph idx="3" type="body"/>
          </p:nvPr>
        </p:nvSpPr>
        <p:spPr>
          <a:xfrm>
            <a:off x="360000" y="2048625"/>
            <a:ext cx="9180000" cy="5752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Dos (o más) eventos son independientes si la ocurrencia de un evento no cambia la probabilidad de que otro evento ocurra. Existen dos tipos de situaciones cuando esto sucede:</a:t>
            </a:r>
            <a:br>
              <a:rPr lang="es-AR" sz="2600">
                <a:latin typeface="Roboto"/>
                <a:ea typeface="Roboto"/>
                <a:cs typeface="Roboto"/>
                <a:sym typeface="Roboto"/>
              </a:rPr>
            </a:br>
            <a:r>
              <a:rPr lang="es-AR" sz="2600">
                <a:latin typeface="Roboto"/>
                <a:ea typeface="Roboto"/>
                <a:cs typeface="Roboto"/>
                <a:sym typeface="Roboto"/>
              </a:rPr>
              <a:t> </a:t>
            </a:r>
            <a:br>
              <a:rPr lang="es-AR" sz="2600">
                <a:latin typeface="Roboto"/>
                <a:ea typeface="Roboto"/>
                <a:cs typeface="Roboto"/>
                <a:sym typeface="Roboto"/>
              </a:rPr>
            </a:br>
            <a:r>
              <a:rPr lang="es-AR" sz="2600">
                <a:latin typeface="Roboto"/>
                <a:ea typeface="Roboto"/>
                <a:cs typeface="Roboto"/>
                <a:sym typeface="Roboto"/>
              </a:rPr>
              <a:t>1) Cuando la acción aleatoria no elimina un resultado (procesos estocásticos)</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a:p>
            <a:pPr indent="0" lvl="0" marL="0" rtl="0" algn="just">
              <a:spcBef>
                <a:spcPts val="0"/>
              </a:spcBef>
              <a:spcAft>
                <a:spcPts val="0"/>
              </a:spcAft>
              <a:buNone/>
            </a:pPr>
            <a:r>
              <a:rPr lang="es-AR" sz="2600">
                <a:latin typeface="Roboto"/>
                <a:ea typeface="Roboto"/>
                <a:cs typeface="Roboto"/>
                <a:sym typeface="Roboto"/>
              </a:rPr>
              <a:t>2) cuando la acción aleatoria sí elimina un resultado posible, pero el resultado es reemplazado antes de que la acción vuelva a suceder </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71"/>
          <p:cNvSpPr txBox="1"/>
          <p:nvPr>
            <p:ph type="title"/>
          </p:nvPr>
        </p:nvSpPr>
        <p:spPr>
          <a:xfrm>
            <a:off x="360000" y="6648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Clr>
                <a:schemeClr val="dk1"/>
              </a:buClr>
              <a:buSzPts val="1100"/>
              <a:buFont typeface="Arial"/>
              <a:buNone/>
            </a:pPr>
            <a:r>
              <a:rPr b="1" lang="es-AR" sz="3600">
                <a:solidFill>
                  <a:schemeClr val="lt1"/>
                </a:solidFill>
                <a:latin typeface="Source Sans Pro"/>
                <a:ea typeface="Source Sans Pro"/>
                <a:cs typeface="Source Sans Pro"/>
                <a:sym typeface="Source Sans Pro"/>
              </a:rPr>
              <a:t>Conclusiones sobre independencia</a:t>
            </a:r>
            <a:endParaRPr b="1" sz="3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b="1"/>
          </a:p>
        </p:txBody>
      </p:sp>
      <p:sp>
        <p:nvSpPr>
          <p:cNvPr id="479" name="Google Shape;479;p71"/>
          <p:cNvSpPr txBox="1"/>
          <p:nvPr>
            <p:ph idx="3" type="body"/>
          </p:nvPr>
        </p:nvSpPr>
        <p:spPr>
          <a:xfrm>
            <a:off x="360000" y="1911150"/>
            <a:ext cx="9180000" cy="223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br>
              <a:rPr lang="es-AR" sz="2600">
                <a:solidFill>
                  <a:schemeClr val="dk1"/>
                </a:solidFill>
                <a:latin typeface="Roboto"/>
                <a:ea typeface="Roboto"/>
                <a:cs typeface="Roboto"/>
                <a:sym typeface="Roboto"/>
              </a:rPr>
            </a:br>
            <a:r>
              <a:rPr lang="es-AR" sz="2600">
                <a:solidFill>
                  <a:schemeClr val="dk1"/>
                </a:solidFill>
                <a:latin typeface="Roboto"/>
                <a:ea typeface="Roboto"/>
                <a:cs typeface="Roboto"/>
                <a:sym typeface="Roboto"/>
              </a:rPr>
              <a:t>Cuando los eventos son independientes, la probabilidad de que todos ocurran es igual a la multiplicación de las probabilidades de que ocurran los eventos individuales.</a:t>
            </a:r>
            <a:br>
              <a:rPr lang="es-AR" sz="2600">
                <a:solidFill>
                  <a:schemeClr val="dk1"/>
                </a:solidFill>
                <a:latin typeface="Roboto"/>
                <a:ea typeface="Roboto"/>
                <a:cs typeface="Roboto"/>
                <a:sym typeface="Roboto"/>
              </a:rPr>
            </a:br>
            <a:br>
              <a:rPr lang="es-AR">
                <a:solidFill>
                  <a:schemeClr val="dk1"/>
                </a:solidFill>
              </a:rPr>
            </a:b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2"/>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Clr>
                <a:schemeClr val="dk1"/>
              </a:buClr>
              <a:buSzPts val="1100"/>
              <a:buFont typeface="Arial"/>
              <a:buNone/>
            </a:pPr>
            <a:r>
              <a:rPr b="1" lang="es-AR" sz="3600">
                <a:solidFill>
                  <a:schemeClr val="lt1"/>
                </a:solidFill>
                <a:latin typeface="Source Sans Pro"/>
                <a:ea typeface="Source Sans Pro"/>
                <a:cs typeface="Source Sans Pro"/>
                <a:sym typeface="Source Sans Pro"/>
              </a:rPr>
              <a:t>Variables Aleatorias Discretas</a:t>
            </a:r>
            <a:endParaRPr b="1" sz="3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
        <p:nvSpPr>
          <p:cNvPr id="485" name="Google Shape;485;p72"/>
          <p:cNvSpPr txBox="1"/>
          <p:nvPr>
            <p:ph idx="3" type="body"/>
          </p:nvPr>
        </p:nvSpPr>
        <p:spPr>
          <a:xfrm>
            <a:off x="240325" y="1691750"/>
            <a:ext cx="9180000" cy="473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Una variable aleatoria discreta es una variable aleatoria  cuyos valores posibles o constituyen un conjunto finito o bien pueden ser puestos en lista en una secuencia infinita en la cual existe un primer elemento, un segundo elemento, y así sucesivamente (“contablemente” infinita).</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idx="1" type="body"/>
          </p:nvPr>
        </p:nvSpPr>
        <p:spPr>
          <a:xfrm>
            <a:off x="584150" y="1482675"/>
            <a:ext cx="8666400" cy="4660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Font typeface="Arial"/>
              <a:buNone/>
            </a:pPr>
            <a:r>
              <a:t/>
            </a:r>
            <a:endParaRPr sz="2600">
              <a:solidFill>
                <a:srgbClr val="1C1C1C"/>
              </a:solidFill>
              <a:latin typeface="Roboto"/>
              <a:ea typeface="Roboto"/>
              <a:cs typeface="Roboto"/>
              <a:sym typeface="Roboto"/>
            </a:endParaRPr>
          </a:p>
          <a:p>
            <a:pPr indent="0" lvl="0" marL="0" rtl="0" algn="just">
              <a:spcBef>
                <a:spcPts val="1142"/>
              </a:spcBef>
              <a:spcAft>
                <a:spcPts val="0"/>
              </a:spcAft>
              <a:buClr>
                <a:schemeClr val="dk1"/>
              </a:buClr>
              <a:buFont typeface="Arial"/>
              <a:buNone/>
            </a:pPr>
            <a:r>
              <a:rPr lang="es-AR" sz="2600">
                <a:solidFill>
                  <a:srgbClr val="1C1C1C"/>
                </a:solidFill>
                <a:latin typeface="Roboto"/>
                <a:ea typeface="Roboto"/>
                <a:cs typeface="Roboto"/>
                <a:sym typeface="Roboto"/>
              </a:rPr>
              <a:t>A veces sucede que un experimento no es aleatorio estrictamente, pero resulta mucho más sencillo estudiarlo como si fuera aleatorio</a:t>
            </a:r>
            <a:endParaRPr sz="2600">
              <a:solidFill>
                <a:srgbClr val="1C1C1C"/>
              </a:solidFill>
              <a:latin typeface="Roboto"/>
              <a:ea typeface="Roboto"/>
              <a:cs typeface="Roboto"/>
              <a:sym typeface="Roboto"/>
            </a:endParaRPr>
          </a:p>
          <a:p>
            <a:pPr indent="0" lvl="0" marL="0" rtl="0" algn="just">
              <a:spcBef>
                <a:spcPts val="1142"/>
              </a:spcBef>
              <a:spcAft>
                <a:spcPts val="0"/>
              </a:spcAft>
              <a:buClr>
                <a:schemeClr val="dk1"/>
              </a:buClr>
              <a:buFont typeface="Arial"/>
              <a:buNone/>
            </a:pPr>
            <a:r>
              <a:t/>
            </a:r>
            <a:endParaRPr sz="2600">
              <a:solidFill>
                <a:srgbClr val="1C1C1C"/>
              </a:solidFill>
              <a:latin typeface="Roboto"/>
              <a:ea typeface="Roboto"/>
              <a:cs typeface="Roboto"/>
              <a:sym typeface="Roboto"/>
            </a:endParaRPr>
          </a:p>
          <a:p>
            <a:pPr indent="0" lvl="0" marL="0" rtl="0" algn="just">
              <a:spcBef>
                <a:spcPts val="0"/>
              </a:spcBef>
              <a:spcAft>
                <a:spcPts val="0"/>
              </a:spcAft>
              <a:buClr>
                <a:schemeClr val="dk1"/>
              </a:buClr>
              <a:buFont typeface="Arial"/>
              <a:buNone/>
            </a:pPr>
            <a:r>
              <a:rPr lang="es-AR" sz="2600">
                <a:solidFill>
                  <a:schemeClr val="dk1"/>
                </a:solidFill>
                <a:latin typeface="Roboto"/>
                <a:ea typeface="Roboto"/>
                <a:cs typeface="Roboto"/>
                <a:sym typeface="Roboto"/>
              </a:rPr>
              <a:t>¿Qué variables deberíamos conocer con anterioridad para predecir de qué lado cae la moneda?</a:t>
            </a:r>
            <a:endParaRPr sz="2600">
              <a:solidFill>
                <a:schemeClr val="dk1"/>
              </a:solidFill>
              <a:latin typeface="Roboto"/>
              <a:ea typeface="Roboto"/>
              <a:cs typeface="Roboto"/>
              <a:sym typeface="Roboto"/>
            </a:endParaRPr>
          </a:p>
          <a:p>
            <a:pPr indent="0" lvl="0" marL="0" rtl="0" algn="just">
              <a:spcBef>
                <a:spcPts val="1142"/>
              </a:spcBef>
              <a:spcAft>
                <a:spcPts val="0"/>
              </a:spcAft>
              <a:buClr>
                <a:schemeClr val="dk1"/>
              </a:buClr>
              <a:buFont typeface="Arial"/>
              <a:buNone/>
            </a:pPr>
            <a:r>
              <a:t/>
            </a:r>
            <a:endParaRPr sz="2600">
              <a:solidFill>
                <a:srgbClr val="1C1C1C"/>
              </a:solidFill>
              <a:latin typeface="Roboto"/>
              <a:ea typeface="Roboto"/>
              <a:cs typeface="Roboto"/>
              <a:sym typeface="Roboto"/>
            </a:endParaRPr>
          </a:p>
        </p:txBody>
      </p:sp>
      <p:sp>
        <p:nvSpPr>
          <p:cNvPr id="101" name="Google Shape;101;p19"/>
          <p:cNvSpPr txBox="1"/>
          <p:nvPr/>
        </p:nvSpPr>
        <p:spPr>
          <a:xfrm>
            <a:off x="360000" y="3937350"/>
            <a:ext cx="4824000" cy="2550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2600" strike="noStrike">
              <a:solidFill>
                <a:srgbClr val="000000"/>
              </a:solidFill>
              <a:latin typeface="Roboto"/>
              <a:ea typeface="Roboto"/>
              <a:cs typeface="Roboto"/>
              <a:sym typeface="Roboto"/>
            </a:endParaRPr>
          </a:p>
        </p:txBody>
      </p:sp>
      <p:sp>
        <p:nvSpPr>
          <p:cNvPr id="102" name="Google Shape;102;p19"/>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strike="noStrike">
                <a:solidFill>
                  <a:srgbClr val="FFFFFF"/>
                </a:solidFill>
                <a:latin typeface="Source Sans Pro Black"/>
                <a:ea typeface="Source Sans Pro Black"/>
                <a:cs typeface="Source Sans Pro Black"/>
                <a:sym typeface="Source Sans Pro Black"/>
              </a:rPr>
              <a:t>¿</a:t>
            </a:r>
            <a:r>
              <a:rPr b="1" lang="es-AR" sz="3200">
                <a:solidFill>
                  <a:srgbClr val="FFFFFF"/>
                </a:solidFill>
                <a:latin typeface="Source Sans Pro Black"/>
                <a:ea typeface="Source Sans Pro Black"/>
                <a:cs typeface="Source Sans Pro Black"/>
                <a:sym typeface="Source Sans Pro Black"/>
              </a:rPr>
              <a:t>Ejemplos</a:t>
            </a:r>
            <a:r>
              <a:rPr b="1" lang="es-AR" sz="3200" strike="noStrike">
                <a:solidFill>
                  <a:srgbClr val="FFFFFF"/>
                </a:solidFill>
                <a:latin typeface="Source Sans Pro Black"/>
                <a:ea typeface="Source Sans Pro Black"/>
                <a:cs typeface="Source Sans Pro Black"/>
                <a:sym typeface="Source Sans Pro Black"/>
              </a:rPr>
              <a:t>?</a:t>
            </a:r>
            <a:endParaRPr b="1" sz="3200" strike="noStrike">
              <a:solidFill>
                <a:srgbClr val="FFFFFF"/>
              </a:solidFill>
              <a:latin typeface="Source Sans Pro Black"/>
              <a:ea typeface="Source Sans Pro Black"/>
              <a:cs typeface="Source Sans Pro Black"/>
              <a:sym typeface="Source Sans Pro Black"/>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3"/>
          <p:cNvSpPr txBox="1"/>
          <p:nvPr>
            <p:ph type="title"/>
          </p:nvPr>
        </p:nvSpPr>
        <p:spPr>
          <a:xfrm>
            <a:off x="360313" y="4398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Clr>
                <a:schemeClr val="dk1"/>
              </a:buClr>
              <a:buSzPts val="1100"/>
              <a:buFont typeface="Arial"/>
              <a:buNone/>
            </a:pPr>
            <a:r>
              <a:rPr b="1" lang="es-AR" sz="3600">
                <a:solidFill>
                  <a:schemeClr val="lt1"/>
                </a:solidFill>
                <a:latin typeface="Source Sans Pro"/>
                <a:ea typeface="Source Sans Pro"/>
                <a:cs typeface="Source Sans Pro"/>
                <a:sym typeface="Source Sans Pro"/>
              </a:rPr>
              <a:t>Distribuciones de probabilidad</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Clr>
                <a:schemeClr val="dk1"/>
              </a:buClr>
              <a:buSzPts val="1100"/>
              <a:buFont typeface="Arial"/>
              <a:buNone/>
            </a:pPr>
            <a:r>
              <a:rPr b="1" lang="es-AR" sz="3600">
                <a:solidFill>
                  <a:schemeClr val="lt1"/>
                </a:solidFill>
                <a:latin typeface="Source Sans Pro"/>
                <a:ea typeface="Source Sans Pro"/>
                <a:cs typeface="Source Sans Pro"/>
                <a:sym typeface="Source Sans Pro"/>
              </a:rPr>
              <a:t>para variables aleatorias discretas</a:t>
            </a:r>
            <a:endParaRPr/>
          </a:p>
        </p:txBody>
      </p:sp>
      <p:sp>
        <p:nvSpPr>
          <p:cNvPr id="491" name="Google Shape;491;p73"/>
          <p:cNvSpPr txBox="1"/>
          <p:nvPr>
            <p:ph idx="3" type="body"/>
          </p:nvPr>
        </p:nvSpPr>
        <p:spPr>
          <a:xfrm>
            <a:off x="360325" y="1711700"/>
            <a:ext cx="9180000" cy="439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Supóngase que p(x) depende de la cantidad que puede ser asignada a cualesquiera de varios valores posibles y cada valor determina una distribución de probabilidad diferente. Tal cantidad se llama parámetro de distribución. El conjunto de todas las distribuciones de probabilidad con diferentes valores del parámetro se llama familia de distribuciones de probabilidad.</a:t>
            </a:r>
            <a:endParaRPr sz="26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4"/>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b="1" sz="3600">
              <a:solidFill>
                <a:schemeClr val="lt1"/>
              </a:solidFill>
              <a:latin typeface="Source Sans Pro"/>
              <a:ea typeface="Source Sans Pro"/>
              <a:cs typeface="Source Sans Pro"/>
              <a:sym typeface="Source Sans Pro"/>
            </a:endParaRPr>
          </a:p>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Distribución de probabilidad Binomial</a:t>
            </a:r>
            <a:endParaRPr/>
          </a:p>
        </p:txBody>
      </p:sp>
      <p:sp>
        <p:nvSpPr>
          <p:cNvPr id="497" name="Google Shape;497;p74"/>
          <p:cNvSpPr txBox="1"/>
          <p:nvPr>
            <p:ph idx="3" type="body"/>
          </p:nvPr>
        </p:nvSpPr>
        <p:spPr>
          <a:xfrm>
            <a:off x="360000" y="1516925"/>
            <a:ext cx="9180000" cy="534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s-AR" sz="2600">
                <a:latin typeface="Roboto"/>
                <a:ea typeface="Roboto"/>
                <a:cs typeface="Roboto"/>
                <a:sym typeface="Roboto"/>
              </a:rPr>
              <a:t>Características de un </a:t>
            </a:r>
            <a:r>
              <a:rPr b="1" i="1" lang="es-AR" sz="2600">
                <a:latin typeface="Roboto"/>
                <a:ea typeface="Roboto"/>
                <a:cs typeface="Roboto"/>
                <a:sym typeface="Roboto"/>
              </a:rPr>
              <a:t>experimento</a:t>
            </a:r>
            <a:r>
              <a:rPr b="1" i="1" lang="es-AR" sz="2600">
                <a:latin typeface="Roboto"/>
                <a:ea typeface="Roboto"/>
                <a:cs typeface="Roboto"/>
                <a:sym typeface="Roboto"/>
              </a:rPr>
              <a:t> binomial</a:t>
            </a:r>
            <a:endParaRPr b="1" i="1"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1. El experimento consta de una secuencia de n experimentos más pequeños llamados ensayos, donde n se fija antes del experimento.</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2. Cada ensayo puede dar por resultado uno de los mismos dos resultados posibles (ensayos dicotómicos), los cuales se denotan como éxito (E ) y falla (F).</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3. Los ensayos son independientes, de modo que el resultado en cualquier ensayo particular no influye en el resultado de cualquier otro ensayo.</a:t>
            </a:r>
            <a:endParaRPr sz="2600">
              <a:latin typeface="Roboto"/>
              <a:ea typeface="Roboto"/>
              <a:cs typeface="Roboto"/>
              <a:sym typeface="Roboto"/>
            </a:endParaRPr>
          </a:p>
          <a:p>
            <a:pPr indent="0" lvl="0" marL="0" rtl="0" algn="just">
              <a:spcBef>
                <a:spcPts val="0"/>
              </a:spcBef>
              <a:spcAft>
                <a:spcPts val="0"/>
              </a:spcAft>
              <a:buNone/>
            </a:pPr>
            <a:r>
              <a:rPr lang="es-AR" sz="2600">
                <a:latin typeface="Roboto"/>
                <a:ea typeface="Roboto"/>
                <a:cs typeface="Roboto"/>
                <a:sym typeface="Roboto"/>
              </a:rPr>
              <a:t>4. La probabilidad de éxito es constante de un ensayo a otro; esta probabilidad se denota por p.</a:t>
            </a:r>
            <a:endParaRPr sz="26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5"/>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Distribución de probabilidad Binomial</a:t>
            </a:r>
            <a:endParaRPr>
              <a:solidFill>
                <a:schemeClr val="dk1"/>
              </a:solidFill>
            </a:endParaRPr>
          </a:p>
          <a:p>
            <a:pPr indent="0" lvl="0" marL="0" rtl="0" algn="l">
              <a:spcBef>
                <a:spcPts val="0"/>
              </a:spcBef>
              <a:spcAft>
                <a:spcPts val="0"/>
              </a:spcAft>
              <a:buNone/>
            </a:pPr>
            <a:r>
              <a:t/>
            </a:r>
            <a:endParaRPr/>
          </a:p>
        </p:txBody>
      </p:sp>
      <p:sp>
        <p:nvSpPr>
          <p:cNvPr id="503" name="Google Shape;503;p75"/>
          <p:cNvSpPr txBox="1"/>
          <p:nvPr>
            <p:ph idx="3" type="body"/>
          </p:nvPr>
        </p:nvSpPr>
        <p:spPr>
          <a:xfrm>
            <a:off x="373800" y="1530175"/>
            <a:ext cx="9180000" cy="4847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En la mayoría de los experimentos binomiales, lo que interesa es el número total de los éxitos (E ), en lugar del conocimiento de qué ensayos dieron los éxitos.</a:t>
            </a:r>
            <a:endParaRPr sz="2600">
              <a:latin typeface="Roboto"/>
              <a:ea typeface="Roboto"/>
              <a:cs typeface="Roboto"/>
              <a:sym typeface="Roboto"/>
            </a:endParaRPr>
          </a:p>
          <a:p>
            <a:pPr indent="0" lvl="0" marL="0" rtl="0" algn="just">
              <a:spcBef>
                <a:spcPts val="0"/>
              </a:spcBef>
              <a:spcAft>
                <a:spcPts val="0"/>
              </a:spcAft>
              <a:buNone/>
            </a:pPr>
            <a:br>
              <a:rPr lang="es-AR" sz="2600">
                <a:latin typeface="Roboto"/>
                <a:ea typeface="Roboto"/>
                <a:cs typeface="Roboto"/>
                <a:sym typeface="Roboto"/>
              </a:rPr>
            </a:br>
            <a:r>
              <a:rPr lang="es-AR" sz="2600">
                <a:latin typeface="Roboto"/>
                <a:ea typeface="Roboto"/>
                <a:cs typeface="Roboto"/>
                <a:sym typeface="Roboto"/>
              </a:rPr>
              <a:t>La variable aleatoria binomial X asociada con un experimento binomial que consiste en n ensayos se define como</a:t>
            </a:r>
            <a:endParaRPr sz="2600">
              <a:latin typeface="Roboto"/>
              <a:ea typeface="Roboto"/>
              <a:cs typeface="Roboto"/>
              <a:sym typeface="Roboto"/>
            </a:endParaRPr>
          </a:p>
          <a:p>
            <a:pPr indent="0" lvl="0" marL="0" rtl="0" algn="ctr">
              <a:spcBef>
                <a:spcPts val="0"/>
              </a:spcBef>
              <a:spcAft>
                <a:spcPts val="0"/>
              </a:spcAft>
              <a:buNone/>
            </a:pPr>
            <a:r>
              <a:rPr lang="es-AR" sz="2600">
                <a:latin typeface="Roboto"/>
                <a:ea typeface="Roboto"/>
                <a:cs typeface="Roboto"/>
                <a:sym typeface="Roboto"/>
              </a:rPr>
              <a:t>X = el número de los éxitos E entre los n ensayos</a:t>
            </a:r>
            <a:endParaRPr sz="2600">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a:p>
            <a:pPr indent="0" lvl="0" marL="0" rtl="0" algn="ctr">
              <a:spcBef>
                <a:spcPts val="0"/>
              </a:spcBef>
              <a:spcAft>
                <a:spcPts val="0"/>
              </a:spcAft>
              <a:buNone/>
            </a:pPr>
            <a:r>
              <a:rPr b="1" lang="es-AR" sz="2600">
                <a:latin typeface="Roboto"/>
                <a:ea typeface="Roboto"/>
                <a:cs typeface="Roboto"/>
                <a:sym typeface="Roboto"/>
              </a:rPr>
              <a:t>Notación :  X ~ Bin ( n , p )</a:t>
            </a:r>
            <a:endParaRPr b="1" sz="2600">
              <a:latin typeface="Roboto"/>
              <a:ea typeface="Roboto"/>
              <a:cs typeface="Roboto"/>
              <a:sym typeface="Roboto"/>
            </a:endParaRPr>
          </a:p>
          <a:p>
            <a:pPr indent="0" lvl="0" marL="0" rtl="0" algn="ctr">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donde n es el númer de ensayos y p es la probabilidad de éxitos</a:t>
            </a:r>
            <a:endParaRPr sz="2600">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6"/>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Distribución de probabilidad Binomial</a:t>
            </a:r>
            <a:endParaRPr>
              <a:solidFill>
                <a:schemeClr val="dk1"/>
              </a:solidFill>
            </a:endParaRPr>
          </a:p>
          <a:p>
            <a:pPr indent="0" lvl="0" marL="0" rtl="0" algn="l">
              <a:spcBef>
                <a:spcPts val="0"/>
              </a:spcBef>
              <a:spcAft>
                <a:spcPts val="0"/>
              </a:spcAft>
              <a:buNone/>
            </a:pPr>
            <a:r>
              <a:t/>
            </a:r>
            <a:endParaRPr/>
          </a:p>
        </p:txBody>
      </p:sp>
      <p:sp>
        <p:nvSpPr>
          <p:cNvPr id="509" name="Google Shape;509;p76"/>
          <p:cNvSpPr txBox="1"/>
          <p:nvPr>
            <p:ph idx="3" type="body"/>
          </p:nvPr>
        </p:nvSpPr>
        <p:spPr>
          <a:xfrm>
            <a:off x="373800" y="1530175"/>
            <a:ext cx="9180000" cy="4847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En la mayoría de los experimentos binomiales, lo que interesa es el número total de los éxitos (E ), en lugar del conocimiento de qué ensayos dieron los éxitos.</a:t>
            </a:r>
            <a:endParaRPr sz="2600">
              <a:latin typeface="Roboto"/>
              <a:ea typeface="Roboto"/>
              <a:cs typeface="Roboto"/>
              <a:sym typeface="Roboto"/>
            </a:endParaRPr>
          </a:p>
          <a:p>
            <a:pPr indent="0" lvl="0" marL="0" rtl="0" algn="just">
              <a:spcBef>
                <a:spcPts val="0"/>
              </a:spcBef>
              <a:spcAft>
                <a:spcPts val="0"/>
              </a:spcAft>
              <a:buNone/>
            </a:pPr>
            <a:br>
              <a:rPr lang="es-AR" sz="2600">
                <a:latin typeface="Roboto"/>
                <a:ea typeface="Roboto"/>
                <a:cs typeface="Roboto"/>
                <a:sym typeface="Roboto"/>
              </a:rPr>
            </a:br>
            <a:r>
              <a:rPr lang="es-AR" sz="2600">
                <a:latin typeface="Roboto"/>
                <a:ea typeface="Roboto"/>
                <a:cs typeface="Roboto"/>
                <a:sym typeface="Roboto"/>
              </a:rPr>
              <a:t>La variable aleatoria binomial X asociada con un experimento binomial que consiste en n ensayos se define como</a:t>
            </a:r>
            <a:endParaRPr sz="2600">
              <a:latin typeface="Roboto"/>
              <a:ea typeface="Roboto"/>
              <a:cs typeface="Roboto"/>
              <a:sym typeface="Roboto"/>
            </a:endParaRPr>
          </a:p>
          <a:p>
            <a:pPr indent="0" lvl="0" marL="0" rtl="0" algn="ctr">
              <a:spcBef>
                <a:spcPts val="0"/>
              </a:spcBef>
              <a:spcAft>
                <a:spcPts val="0"/>
              </a:spcAft>
              <a:buNone/>
            </a:pPr>
            <a:r>
              <a:rPr lang="es-AR" sz="2600">
                <a:latin typeface="Roboto"/>
                <a:ea typeface="Roboto"/>
                <a:cs typeface="Roboto"/>
                <a:sym typeface="Roboto"/>
              </a:rPr>
              <a:t>X = el número de los éxitos E entre los n ensayos</a:t>
            </a:r>
            <a:endParaRPr sz="2600">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a:p>
            <a:pPr indent="0" lvl="0" marL="0" rtl="0" algn="ctr">
              <a:spcBef>
                <a:spcPts val="0"/>
              </a:spcBef>
              <a:spcAft>
                <a:spcPts val="0"/>
              </a:spcAft>
              <a:buNone/>
            </a:pPr>
            <a:r>
              <a:rPr b="1" lang="es-AR" sz="2600">
                <a:latin typeface="Roboto"/>
                <a:ea typeface="Roboto"/>
                <a:cs typeface="Roboto"/>
                <a:sym typeface="Roboto"/>
              </a:rPr>
              <a:t>Notación :  X ~ Bin ( n , p )</a:t>
            </a:r>
            <a:endParaRPr b="1" sz="2600">
              <a:latin typeface="Roboto"/>
              <a:ea typeface="Roboto"/>
              <a:cs typeface="Roboto"/>
              <a:sym typeface="Roboto"/>
            </a:endParaRPr>
          </a:p>
          <a:p>
            <a:pPr indent="0" lvl="0" marL="0" rtl="0" algn="ctr">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donde n es el númer de ensayos y p es la probabilidad de éxitos</a:t>
            </a:r>
            <a:endParaRPr sz="2600">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7"/>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Distribución de probabilidad Binomial</a:t>
            </a:r>
            <a:endParaRPr>
              <a:solidFill>
                <a:schemeClr val="dk1"/>
              </a:solidFill>
            </a:endParaRPr>
          </a:p>
          <a:p>
            <a:pPr indent="0" lvl="0" marL="0" rtl="0" algn="l">
              <a:spcBef>
                <a:spcPts val="0"/>
              </a:spcBef>
              <a:spcAft>
                <a:spcPts val="0"/>
              </a:spcAft>
              <a:buNone/>
            </a:pPr>
            <a:r>
              <a:t/>
            </a:r>
            <a:endParaRPr/>
          </a:p>
        </p:txBody>
      </p:sp>
      <p:pic>
        <p:nvPicPr>
          <p:cNvPr id="515" name="Google Shape;515;p77"/>
          <p:cNvPicPr preferRelativeResize="0"/>
          <p:nvPr/>
        </p:nvPicPr>
        <p:blipFill rotWithShape="1">
          <a:blip r:embed="rId3">
            <a:alphaModFix/>
          </a:blip>
          <a:srcRect b="31440" l="31541" r="6443" t="25537"/>
          <a:stretch/>
        </p:blipFill>
        <p:spPr>
          <a:xfrm>
            <a:off x="534938" y="1578900"/>
            <a:ext cx="8857724" cy="3470076"/>
          </a:xfrm>
          <a:prstGeom prst="rect">
            <a:avLst/>
          </a:prstGeom>
          <a:noFill/>
          <a:ln>
            <a:noFill/>
          </a:ln>
        </p:spPr>
      </p:pic>
      <p:sp>
        <p:nvSpPr>
          <p:cNvPr id="516" name="Google Shape;516;p77"/>
          <p:cNvSpPr/>
          <p:nvPr/>
        </p:nvSpPr>
        <p:spPr>
          <a:xfrm>
            <a:off x="857700" y="1715400"/>
            <a:ext cx="1176900" cy="1995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7"/>
          <p:cNvSpPr txBox="1"/>
          <p:nvPr/>
        </p:nvSpPr>
        <p:spPr>
          <a:xfrm>
            <a:off x="585600" y="5206000"/>
            <a:ext cx="8756400" cy="13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En este caso especial, se desea b(x; 4, p) con x  0, 1, 2, 3 y 4.</a:t>
            </a:r>
            <a:endParaRPr sz="2600">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8"/>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Distribución de probabilidad Binomial</a:t>
            </a:r>
            <a:endParaRPr>
              <a:solidFill>
                <a:schemeClr val="dk1"/>
              </a:solidFill>
            </a:endParaRPr>
          </a:p>
          <a:p>
            <a:pPr indent="0" lvl="0" marL="0" rtl="0" algn="l">
              <a:spcBef>
                <a:spcPts val="0"/>
              </a:spcBef>
              <a:spcAft>
                <a:spcPts val="0"/>
              </a:spcAft>
              <a:buNone/>
            </a:pPr>
            <a:r>
              <a:t/>
            </a:r>
            <a:endParaRPr/>
          </a:p>
        </p:txBody>
      </p:sp>
      <p:pic>
        <p:nvPicPr>
          <p:cNvPr id="523" name="Google Shape;523;p78"/>
          <p:cNvPicPr preferRelativeResize="0"/>
          <p:nvPr/>
        </p:nvPicPr>
        <p:blipFill rotWithShape="1">
          <a:blip r:embed="rId3">
            <a:alphaModFix/>
          </a:blip>
          <a:srcRect b="29279" l="47811" r="16398" t="59353"/>
          <a:stretch/>
        </p:blipFill>
        <p:spPr>
          <a:xfrm>
            <a:off x="409524" y="2081625"/>
            <a:ext cx="9124376" cy="1358749"/>
          </a:xfrm>
          <a:prstGeom prst="rect">
            <a:avLst/>
          </a:prstGeom>
          <a:noFill/>
          <a:ln>
            <a:noFill/>
          </a:ln>
        </p:spPr>
      </p:pic>
      <p:sp>
        <p:nvSpPr>
          <p:cNvPr id="524" name="Google Shape;524;p78"/>
          <p:cNvSpPr txBox="1"/>
          <p:nvPr/>
        </p:nvSpPr>
        <p:spPr>
          <a:xfrm>
            <a:off x="1017275" y="4587675"/>
            <a:ext cx="7679400" cy="1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u="sng">
                <a:solidFill>
                  <a:schemeClr val="hlink"/>
                </a:solidFill>
                <a:latin typeface="Roboto"/>
                <a:ea typeface="Roboto"/>
                <a:cs typeface="Roboto"/>
                <a:sym typeface="Roboto"/>
                <a:hlinkClick r:id="rId4"/>
              </a:rPr>
              <a:t>distro binomial jupyter</a:t>
            </a:r>
            <a:endParaRPr sz="2600">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79"/>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s-AR" sz="3600">
                <a:solidFill>
                  <a:schemeClr val="lt1"/>
                </a:solidFill>
                <a:latin typeface="Source Sans Pro"/>
                <a:ea typeface="Source Sans Pro"/>
                <a:cs typeface="Source Sans Pro"/>
                <a:sym typeface="Source Sans Pro"/>
              </a:rPr>
              <a:t>Distribución de probabilidad Binomial</a:t>
            </a:r>
            <a:endParaRPr>
              <a:solidFill>
                <a:schemeClr val="dk1"/>
              </a:solidFill>
            </a:endParaRPr>
          </a:p>
          <a:p>
            <a:pPr indent="0" lvl="0" marL="0" rtl="0" algn="l">
              <a:spcBef>
                <a:spcPts val="0"/>
              </a:spcBef>
              <a:spcAft>
                <a:spcPts val="0"/>
              </a:spcAft>
              <a:buNone/>
            </a:pPr>
            <a:r>
              <a:t/>
            </a:r>
            <a:endParaRPr/>
          </a:p>
        </p:txBody>
      </p:sp>
      <p:pic>
        <p:nvPicPr>
          <p:cNvPr id="530" name="Google Shape;530;p79"/>
          <p:cNvPicPr preferRelativeResize="0"/>
          <p:nvPr/>
        </p:nvPicPr>
        <p:blipFill rotWithShape="1">
          <a:blip r:embed="rId3">
            <a:alphaModFix/>
          </a:blip>
          <a:srcRect b="30722" l="35574" r="10558" t="54301"/>
          <a:stretch/>
        </p:blipFill>
        <p:spPr>
          <a:xfrm>
            <a:off x="360000" y="3749925"/>
            <a:ext cx="9720600" cy="1819150"/>
          </a:xfrm>
          <a:prstGeom prst="rect">
            <a:avLst/>
          </a:prstGeom>
          <a:noFill/>
          <a:ln>
            <a:noFill/>
          </a:ln>
        </p:spPr>
      </p:pic>
      <p:sp>
        <p:nvSpPr>
          <p:cNvPr id="531" name="Google Shape;531;p79"/>
          <p:cNvSpPr txBox="1"/>
          <p:nvPr/>
        </p:nvSpPr>
        <p:spPr>
          <a:xfrm>
            <a:off x="360000" y="2154225"/>
            <a:ext cx="9195300" cy="13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La distribución acumulada vendrá dada por la siguiente ecuación:</a:t>
            </a:r>
            <a:endParaRPr sz="2600">
              <a:latin typeface="Roboto"/>
              <a:ea typeface="Roboto"/>
              <a:cs typeface="Roboto"/>
              <a:sym typeface="Roboto"/>
            </a:endParaRPr>
          </a:p>
        </p:txBody>
      </p:sp>
      <p:sp>
        <p:nvSpPr>
          <p:cNvPr id="532" name="Google Shape;532;p79"/>
          <p:cNvSpPr txBox="1"/>
          <p:nvPr/>
        </p:nvSpPr>
        <p:spPr>
          <a:xfrm>
            <a:off x="4308425" y="199475"/>
            <a:ext cx="8090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80"/>
          <p:cNvSpPr txBox="1"/>
          <p:nvPr>
            <p:ph type="title"/>
          </p:nvPr>
        </p:nvSpPr>
        <p:spPr>
          <a:xfrm>
            <a:off x="360000" y="5124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Distribución de probabilidad Hipergeométrica y binomiales negativas</a:t>
            </a:r>
            <a:endParaRPr/>
          </a:p>
        </p:txBody>
      </p:sp>
      <p:sp>
        <p:nvSpPr>
          <p:cNvPr id="538" name="Google Shape;538;p80"/>
          <p:cNvSpPr txBox="1"/>
          <p:nvPr>
            <p:ph idx="3" type="body"/>
          </p:nvPr>
        </p:nvSpPr>
        <p:spPr>
          <a:xfrm>
            <a:off x="450000" y="1929100"/>
            <a:ext cx="9180000" cy="531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Las distribuciones hipergeométricas y binomiales negativas están relacionadas con la distribución binomial. </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a:p>
            <a:pPr indent="0" lvl="0" marL="0" rtl="0" algn="just">
              <a:spcBef>
                <a:spcPts val="0"/>
              </a:spcBef>
              <a:spcAft>
                <a:spcPts val="0"/>
              </a:spcAft>
              <a:buNone/>
            </a:pPr>
            <a:r>
              <a:rPr lang="es-AR" sz="2600">
                <a:latin typeface="Roboto"/>
                <a:ea typeface="Roboto"/>
                <a:cs typeface="Roboto"/>
                <a:sym typeface="Roboto"/>
              </a:rPr>
              <a:t>En tanto que la distribución binomial es el modelo de probabilidad aproximada de muestreo sin reemplazo de una población dicotómica finita (E–F), la distribución hipergeométrica es el modelo de probabilidad exacta del número de éxitos (E ) en la muestra.</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1"/>
          <p:cNvSpPr txBox="1"/>
          <p:nvPr>
            <p:ph type="title"/>
          </p:nvPr>
        </p:nvSpPr>
        <p:spPr>
          <a:xfrm>
            <a:off x="360000" y="5124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Distribución hipergeométrica</a:t>
            </a:r>
            <a:endParaRPr/>
          </a:p>
        </p:txBody>
      </p:sp>
      <p:sp>
        <p:nvSpPr>
          <p:cNvPr id="544" name="Google Shape;544;p81"/>
          <p:cNvSpPr txBox="1"/>
          <p:nvPr>
            <p:ph idx="3" type="body"/>
          </p:nvPr>
        </p:nvSpPr>
        <p:spPr>
          <a:xfrm>
            <a:off x="450000" y="1929100"/>
            <a:ext cx="9180000" cy="531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1. La población o conjunto que se va a muestrear se compone de N individuos, objetos o elementos (una población finita).</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2. Cada individuo puede ser caracterizado como éxito (E ) o falla (F) y hay M éxitos en la población.</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a:p>
            <a:pPr indent="0" lvl="0" marL="0" rtl="0" algn="just">
              <a:spcBef>
                <a:spcPts val="0"/>
              </a:spcBef>
              <a:spcAft>
                <a:spcPts val="0"/>
              </a:spcAft>
              <a:buNone/>
            </a:pPr>
            <a:r>
              <a:rPr lang="es-AR" sz="2600">
                <a:latin typeface="Roboto"/>
                <a:ea typeface="Roboto"/>
                <a:cs typeface="Roboto"/>
                <a:sym typeface="Roboto"/>
              </a:rPr>
              <a:t>3. Se selecciona una muestra de n individuos sin reemplazo de tal modo que cada subconjunto de tamaño n es igualmente probable de ser seleccionado.</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2"/>
          <p:cNvSpPr txBox="1"/>
          <p:nvPr>
            <p:ph type="title"/>
          </p:nvPr>
        </p:nvSpPr>
        <p:spPr>
          <a:xfrm>
            <a:off x="360000" y="5124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Distribución hipergeométrica</a:t>
            </a:r>
            <a:endParaRPr/>
          </a:p>
        </p:txBody>
      </p:sp>
      <p:sp>
        <p:nvSpPr>
          <p:cNvPr id="550" name="Google Shape;550;p82"/>
          <p:cNvSpPr txBox="1"/>
          <p:nvPr>
            <p:ph idx="3" type="body"/>
          </p:nvPr>
        </p:nvSpPr>
        <p:spPr>
          <a:xfrm>
            <a:off x="170750" y="1550125"/>
            <a:ext cx="9549300" cy="531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Tipos de problemas al que responde</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a:p>
            <a:pPr indent="0" lvl="0" marL="0" rtl="0" algn="just">
              <a:spcBef>
                <a:spcPts val="0"/>
              </a:spcBef>
              <a:spcAft>
                <a:spcPts val="0"/>
              </a:spcAft>
              <a:buNone/>
            </a:pPr>
            <a:r>
              <a:rPr lang="es-AR" sz="2600">
                <a:latin typeface="Roboto"/>
                <a:ea typeface="Roboto"/>
                <a:cs typeface="Roboto"/>
                <a:sym typeface="Roboto"/>
              </a:rPr>
              <a:t>Se capturaron, etiquetaron y liberaron cinco individuos de una población de animales que se piensa están al borde de la extinción en una región par  que se mezclen con la población.</a:t>
            </a:r>
            <a:endParaRPr sz="2600">
              <a:latin typeface="Roboto"/>
              <a:ea typeface="Roboto"/>
              <a:cs typeface="Roboto"/>
              <a:sym typeface="Roboto"/>
            </a:endParaRPr>
          </a:p>
          <a:p>
            <a:pPr indent="0" lvl="0" marL="0" rtl="0" algn="just">
              <a:spcBef>
                <a:spcPts val="0"/>
              </a:spcBef>
              <a:spcAft>
                <a:spcPts val="0"/>
              </a:spcAft>
              <a:buNone/>
            </a:pPr>
            <a:r>
              <a:rPr lang="es-AR" sz="2600">
                <a:latin typeface="Roboto"/>
                <a:ea typeface="Roboto"/>
                <a:cs typeface="Roboto"/>
                <a:sym typeface="Roboto"/>
              </a:rPr>
              <a:t>Después de haber tenido la oportunidad de mezclarse, se selecciona una muestra aleatoria de 10 de estos animales. Sea X  el número de animales etiquetados en la segunda muestra. Si en realidad hay 25 animales de este tipo en la región, ¿cuál es la probabilidad de que </a:t>
            </a:r>
            <a:endParaRPr sz="2600">
              <a:latin typeface="Roboto"/>
              <a:ea typeface="Roboto"/>
              <a:cs typeface="Roboto"/>
              <a:sym typeface="Roboto"/>
            </a:endParaRPr>
          </a:p>
          <a:p>
            <a:pPr indent="0" lvl="0" marL="0" rtl="0" algn="ctr">
              <a:spcBef>
                <a:spcPts val="0"/>
              </a:spcBef>
              <a:spcAft>
                <a:spcPts val="0"/>
              </a:spcAft>
              <a:buNone/>
            </a:pPr>
            <a:r>
              <a:t/>
            </a:r>
            <a:endParaRPr sz="2600">
              <a:latin typeface="Roboto"/>
              <a:ea typeface="Roboto"/>
              <a:cs typeface="Roboto"/>
              <a:sym typeface="Roboto"/>
            </a:endParaRPr>
          </a:p>
          <a:p>
            <a:pPr indent="0" lvl="0" marL="0" rtl="0" algn="ctr">
              <a:spcBef>
                <a:spcPts val="0"/>
              </a:spcBef>
              <a:spcAft>
                <a:spcPts val="0"/>
              </a:spcAft>
              <a:buNone/>
            </a:pPr>
            <a:r>
              <a:rPr lang="es-AR" sz="2600">
                <a:latin typeface="Roboto"/>
                <a:ea typeface="Roboto"/>
                <a:cs typeface="Roboto"/>
                <a:sym typeface="Roboto"/>
              </a:rPr>
              <a:t>a) X = 2?</a:t>
            </a:r>
            <a:endParaRPr sz="2600">
              <a:latin typeface="Roboto"/>
              <a:ea typeface="Roboto"/>
              <a:cs typeface="Roboto"/>
              <a:sym typeface="Roboto"/>
            </a:endParaRPr>
          </a:p>
          <a:p>
            <a:pPr indent="0" lvl="0" marL="0" rtl="0" algn="ctr">
              <a:spcBef>
                <a:spcPts val="0"/>
              </a:spcBef>
              <a:spcAft>
                <a:spcPts val="0"/>
              </a:spcAft>
              <a:buNone/>
            </a:pPr>
            <a:r>
              <a:rPr lang="es-AR" sz="2600">
                <a:latin typeface="Roboto"/>
                <a:ea typeface="Roboto"/>
                <a:cs typeface="Roboto"/>
                <a:sym typeface="Roboto"/>
              </a:rPr>
              <a:t> b) ¿X &lt;= 2?</a:t>
            </a:r>
            <a:endParaRPr sz="2600">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a:solidFill>
                  <a:srgbClr val="FFFFFF"/>
                </a:solidFill>
                <a:latin typeface="Source Sans Pro Black"/>
                <a:ea typeface="Source Sans Pro Black"/>
                <a:cs typeface="Source Sans Pro Black"/>
                <a:sym typeface="Source Sans Pro Black"/>
              </a:rPr>
              <a:t>Tipos de datos</a:t>
            </a:r>
            <a:endParaRPr b="1" sz="3200" strike="noStrike">
              <a:solidFill>
                <a:srgbClr val="FFFFFF"/>
              </a:solidFill>
              <a:latin typeface="Source Sans Pro Black"/>
              <a:ea typeface="Source Sans Pro Black"/>
              <a:cs typeface="Source Sans Pro Black"/>
              <a:sym typeface="Source Sans Pro Black"/>
            </a:endParaRPr>
          </a:p>
        </p:txBody>
      </p:sp>
      <p:pic>
        <p:nvPicPr>
          <p:cNvPr id="108" name="Google Shape;108;p20"/>
          <p:cNvPicPr preferRelativeResize="0"/>
          <p:nvPr/>
        </p:nvPicPr>
        <p:blipFill>
          <a:blip r:embed="rId3">
            <a:alphaModFix/>
          </a:blip>
          <a:stretch>
            <a:fillRect/>
          </a:stretch>
        </p:blipFill>
        <p:spPr>
          <a:xfrm>
            <a:off x="152400" y="1557575"/>
            <a:ext cx="9509700" cy="5187875"/>
          </a:xfrm>
          <a:prstGeom prst="rect">
            <a:avLst/>
          </a:prstGeom>
          <a:noFill/>
          <a:ln>
            <a:noFill/>
          </a:ln>
        </p:spPr>
      </p:pic>
      <p:sp>
        <p:nvSpPr>
          <p:cNvPr id="109" name="Google Shape;109;p20"/>
          <p:cNvSpPr txBox="1"/>
          <p:nvPr/>
        </p:nvSpPr>
        <p:spPr>
          <a:xfrm>
            <a:off x="886125" y="6971175"/>
            <a:ext cx="6524700" cy="436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s-AR" sz="1200">
                <a:latin typeface="Droid Sans Mono"/>
                <a:ea typeface="Droid Sans Mono"/>
                <a:cs typeface="Droid Sans Mono"/>
                <a:sym typeface="Droid Sans Mono"/>
              </a:rPr>
              <a:t>Credit: </a:t>
            </a:r>
            <a:r>
              <a:rPr lang="es-AR" sz="1200" u="sng">
                <a:solidFill>
                  <a:schemeClr val="hlink"/>
                </a:solidFill>
                <a:latin typeface="Droid Sans Mono"/>
                <a:ea typeface="Droid Sans Mono"/>
                <a:cs typeface="Droid Sans Mono"/>
                <a:sym typeface="Droid Sans Mono"/>
                <a:hlinkClick r:id="rId4"/>
              </a:rPr>
              <a:t>A crash course in UX design research</a:t>
            </a:r>
            <a:endParaRPr sz="1200">
              <a:latin typeface="Droid Sans Mono"/>
              <a:ea typeface="Droid Sans Mono"/>
              <a:cs typeface="Droid Sans Mono"/>
              <a:sym typeface="Droid Sans Mon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3"/>
          <p:cNvSpPr txBox="1"/>
          <p:nvPr>
            <p:ph type="title"/>
          </p:nvPr>
        </p:nvSpPr>
        <p:spPr>
          <a:xfrm>
            <a:off x="360000" y="5124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Distribución hipergeométrica</a:t>
            </a:r>
            <a:endParaRPr/>
          </a:p>
        </p:txBody>
      </p:sp>
      <p:pic>
        <p:nvPicPr>
          <p:cNvPr id="556" name="Google Shape;556;p83"/>
          <p:cNvPicPr preferRelativeResize="0"/>
          <p:nvPr/>
        </p:nvPicPr>
        <p:blipFill rotWithShape="1">
          <a:blip r:embed="rId3">
            <a:alphaModFix/>
          </a:blip>
          <a:srcRect b="45005" l="50892" r="21051" t="38979"/>
          <a:stretch/>
        </p:blipFill>
        <p:spPr>
          <a:xfrm>
            <a:off x="1356325" y="4009200"/>
            <a:ext cx="5632375" cy="2009875"/>
          </a:xfrm>
          <a:prstGeom prst="rect">
            <a:avLst/>
          </a:prstGeom>
          <a:noFill/>
          <a:ln>
            <a:noFill/>
          </a:ln>
        </p:spPr>
      </p:pic>
      <p:sp>
        <p:nvSpPr>
          <p:cNvPr id="557" name="Google Shape;557;p83"/>
          <p:cNvSpPr txBox="1"/>
          <p:nvPr/>
        </p:nvSpPr>
        <p:spPr>
          <a:xfrm>
            <a:off x="299200" y="1755275"/>
            <a:ext cx="9360000" cy="105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Si X es el número de éxitos (E) en una muestra completamente aleatoria de tamaño n extraída de la población compuesta de M éxitos y (N - M) fallas, entonces la distribución de probabilidad de X llamada distribución hipergeométrica, es</a:t>
            </a:r>
            <a:endParaRPr sz="2600">
              <a:latin typeface="Roboto"/>
              <a:ea typeface="Roboto"/>
              <a:cs typeface="Roboto"/>
              <a:sym typeface="Roboto"/>
            </a:endParaRPr>
          </a:p>
        </p:txBody>
      </p:sp>
      <p:sp>
        <p:nvSpPr>
          <p:cNvPr id="558" name="Google Shape;558;p83"/>
          <p:cNvSpPr txBox="1"/>
          <p:nvPr/>
        </p:nvSpPr>
        <p:spPr>
          <a:xfrm>
            <a:off x="2637925" y="5784450"/>
            <a:ext cx="8835300" cy="24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con x un entero que satisface </a:t>
            </a:r>
            <a:endParaRPr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máx(0, n - N +  M) &lt;= x &lt;=  mín(n, M).</a:t>
            </a:r>
            <a:endParaRPr sz="2600">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4"/>
          <p:cNvSpPr txBox="1"/>
          <p:nvPr>
            <p:ph type="title"/>
          </p:nvPr>
        </p:nvSpPr>
        <p:spPr>
          <a:xfrm>
            <a:off x="360000" y="5124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Otras distros discretas</a:t>
            </a:r>
            <a:endParaRPr/>
          </a:p>
        </p:txBody>
      </p:sp>
      <p:sp>
        <p:nvSpPr>
          <p:cNvPr id="564" name="Google Shape;564;p84"/>
          <p:cNvSpPr txBox="1"/>
          <p:nvPr/>
        </p:nvSpPr>
        <p:spPr>
          <a:xfrm>
            <a:off x="360325" y="1874950"/>
            <a:ext cx="9360000" cy="4687500"/>
          </a:xfrm>
          <a:prstGeom prst="rect">
            <a:avLst/>
          </a:prstGeom>
          <a:noFill/>
          <a:ln>
            <a:noFill/>
          </a:ln>
        </p:spPr>
        <p:txBody>
          <a:bodyPr anchorCtr="0" anchor="t" bIns="91425" lIns="91425" spcFirstLastPara="1" rIns="91425" wrap="square" tIns="91425">
            <a:noAutofit/>
          </a:bodyPr>
          <a:lstStyle/>
          <a:p>
            <a:pPr indent="-393700" lvl="0" marL="457200" rtl="0" algn="just">
              <a:spcBef>
                <a:spcPts val="0"/>
              </a:spcBef>
              <a:spcAft>
                <a:spcPts val="0"/>
              </a:spcAft>
              <a:buSzPts val="2600"/>
              <a:buFont typeface="Roboto"/>
              <a:buChar char="●"/>
            </a:pPr>
            <a:r>
              <a:rPr lang="es-AR" sz="2600">
                <a:latin typeface="Roboto"/>
                <a:ea typeface="Roboto"/>
                <a:cs typeface="Roboto"/>
                <a:sym typeface="Roboto"/>
              </a:rPr>
              <a:t>Geométrica:</a:t>
            </a:r>
            <a:br>
              <a:rPr lang="es-AR" sz="2600">
                <a:latin typeface="Roboto"/>
                <a:ea typeface="Roboto"/>
                <a:cs typeface="Roboto"/>
                <a:sym typeface="Roboto"/>
              </a:rPr>
            </a:br>
            <a:r>
              <a:rPr lang="es-AR" sz="2600">
                <a:latin typeface="Roboto"/>
                <a:ea typeface="Roboto"/>
                <a:cs typeface="Roboto"/>
                <a:sym typeface="Roboto"/>
              </a:rPr>
              <a:t> “número de repeticiones de ε hasta que ocurre A por primera vez inclusive”</a:t>
            </a:r>
            <a:br>
              <a:rPr lang="es-AR" sz="2600">
                <a:latin typeface="Roboto"/>
                <a:ea typeface="Roboto"/>
                <a:cs typeface="Roboto"/>
                <a:sym typeface="Roboto"/>
              </a:rPr>
            </a:br>
            <a:endParaRPr sz="2600">
              <a:latin typeface="Roboto"/>
              <a:ea typeface="Roboto"/>
              <a:cs typeface="Roboto"/>
              <a:sym typeface="Roboto"/>
            </a:endParaRPr>
          </a:p>
          <a:p>
            <a:pPr indent="-393700" lvl="0" marL="457200" rtl="0" algn="just">
              <a:spcBef>
                <a:spcPts val="0"/>
              </a:spcBef>
              <a:spcAft>
                <a:spcPts val="0"/>
              </a:spcAft>
              <a:buSzPts val="2600"/>
              <a:buFont typeface="Roboto"/>
              <a:buChar char="●"/>
            </a:pPr>
            <a:r>
              <a:rPr lang="es-AR" sz="2600">
                <a:latin typeface="Roboto"/>
                <a:ea typeface="Roboto"/>
                <a:cs typeface="Roboto"/>
                <a:sym typeface="Roboto"/>
              </a:rPr>
              <a:t>Binomial  Negativa:</a:t>
            </a:r>
            <a:br>
              <a:rPr lang="es-AR" sz="2600">
                <a:latin typeface="Roboto"/>
                <a:ea typeface="Roboto"/>
                <a:cs typeface="Roboto"/>
                <a:sym typeface="Roboto"/>
              </a:rPr>
            </a:br>
            <a:r>
              <a:rPr lang="es-AR" sz="2600">
                <a:latin typeface="Roboto"/>
                <a:ea typeface="Roboto"/>
                <a:cs typeface="Roboto"/>
                <a:sym typeface="Roboto"/>
              </a:rPr>
              <a:t> “número de repeticiones de ε hasta que ocurre A por r-ésima vez, incluyendo la r-ésima</a:t>
            </a:r>
            <a:endParaRPr sz="2600">
              <a:latin typeface="Roboto"/>
              <a:ea typeface="Roboto"/>
              <a:cs typeface="Roboto"/>
              <a:sym typeface="Roboto"/>
            </a:endParaRPr>
          </a:p>
          <a:p>
            <a:pPr indent="0" lvl="0" marL="457200" rtl="0" algn="just">
              <a:spcBef>
                <a:spcPts val="0"/>
              </a:spcBef>
              <a:spcAft>
                <a:spcPts val="0"/>
              </a:spcAft>
              <a:buNone/>
            </a:pPr>
            <a:r>
              <a:rPr lang="es-AR" sz="2600">
                <a:latin typeface="Roboto"/>
                <a:ea typeface="Roboto"/>
                <a:cs typeface="Roboto"/>
                <a:sym typeface="Roboto"/>
              </a:rPr>
              <a:t>vez que ocurre A” (es una extensión de la geométrica)</a:t>
            </a:r>
            <a:endParaRPr sz="2600">
              <a:latin typeface="Roboto"/>
              <a:ea typeface="Roboto"/>
              <a:cs typeface="Roboto"/>
              <a:sym typeface="Roboto"/>
            </a:endParaRPr>
          </a:p>
          <a:p>
            <a:pPr indent="0" lvl="0" marL="457200" rtl="0" algn="just">
              <a:spcBef>
                <a:spcPts val="0"/>
              </a:spcBef>
              <a:spcAft>
                <a:spcPts val="0"/>
              </a:spcAft>
              <a:buNone/>
            </a:pPr>
            <a:r>
              <a:t/>
            </a:r>
            <a:endParaRPr sz="2600">
              <a:latin typeface="Roboto"/>
              <a:ea typeface="Roboto"/>
              <a:cs typeface="Roboto"/>
              <a:sym typeface="Roboto"/>
            </a:endParaRPr>
          </a:p>
          <a:p>
            <a:pPr indent="0" lvl="0" marL="457200" rtl="0" algn="just">
              <a:spcBef>
                <a:spcPts val="0"/>
              </a:spcBef>
              <a:spcAft>
                <a:spcPts val="0"/>
              </a:spcAft>
              <a:buNone/>
            </a:pPr>
            <a:br>
              <a:rPr lang="es-AR" sz="2600">
                <a:latin typeface="Roboto"/>
                <a:ea typeface="Roboto"/>
                <a:cs typeface="Roboto"/>
                <a:sym typeface="Roboto"/>
              </a:rPr>
            </a:br>
            <a:r>
              <a:rPr lang="es-AR" sz="2600">
                <a:latin typeface="Roboto"/>
                <a:ea typeface="Roboto"/>
                <a:cs typeface="Roboto"/>
                <a:sym typeface="Roboto"/>
              </a:rPr>
              <a:t> </a:t>
            </a:r>
            <a:endParaRPr sz="2600">
              <a:latin typeface="Roboto"/>
              <a:ea typeface="Roboto"/>
              <a:cs typeface="Roboto"/>
              <a:sym typeface="Roboto"/>
            </a:endParaRPr>
          </a:p>
          <a:p>
            <a:pPr indent="0" lvl="0" marL="457200" rtl="0" algn="just">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5"/>
          <p:cNvSpPr txBox="1"/>
          <p:nvPr>
            <p:ph type="title"/>
          </p:nvPr>
        </p:nvSpPr>
        <p:spPr>
          <a:xfrm>
            <a:off x="360000" y="5124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Otras distros discretas</a:t>
            </a:r>
            <a:endParaRPr/>
          </a:p>
        </p:txBody>
      </p:sp>
      <p:sp>
        <p:nvSpPr>
          <p:cNvPr id="570" name="Google Shape;570;p85"/>
          <p:cNvSpPr txBox="1"/>
          <p:nvPr/>
        </p:nvSpPr>
        <p:spPr>
          <a:xfrm>
            <a:off x="131725" y="1417750"/>
            <a:ext cx="9360000" cy="5466900"/>
          </a:xfrm>
          <a:prstGeom prst="rect">
            <a:avLst/>
          </a:prstGeom>
          <a:noFill/>
          <a:ln>
            <a:noFill/>
          </a:ln>
        </p:spPr>
        <p:txBody>
          <a:bodyPr anchorCtr="0" anchor="t" bIns="91425" lIns="91425" spcFirstLastPara="1" rIns="91425" wrap="square" tIns="91425">
            <a:noAutofit/>
          </a:bodyPr>
          <a:lstStyle/>
          <a:p>
            <a:pPr indent="-393700" lvl="0" marL="457200" rtl="0" algn="just">
              <a:spcBef>
                <a:spcPts val="0"/>
              </a:spcBef>
              <a:spcAft>
                <a:spcPts val="0"/>
              </a:spcAft>
              <a:buSzPts val="2600"/>
              <a:buFont typeface="Roboto"/>
              <a:buChar char="●"/>
            </a:pPr>
            <a:r>
              <a:rPr lang="es-AR" sz="2600">
                <a:latin typeface="Roboto"/>
                <a:ea typeface="Roboto"/>
                <a:cs typeface="Roboto"/>
                <a:sym typeface="Roboto"/>
              </a:rPr>
              <a:t>Poisson</a:t>
            </a:r>
            <a:endParaRPr sz="2600">
              <a:latin typeface="Roboto"/>
              <a:ea typeface="Roboto"/>
              <a:cs typeface="Roboto"/>
              <a:sym typeface="Roboto"/>
            </a:endParaRPr>
          </a:p>
          <a:p>
            <a:pPr indent="0" lvl="0" marL="457200" rtl="0" algn="just">
              <a:spcBef>
                <a:spcPts val="0"/>
              </a:spcBef>
              <a:spcAft>
                <a:spcPts val="0"/>
              </a:spcAft>
              <a:buNone/>
            </a:pPr>
            <a:r>
              <a:t/>
            </a:r>
            <a:endParaRPr sz="2600">
              <a:latin typeface="Roboto"/>
              <a:ea typeface="Roboto"/>
              <a:cs typeface="Roboto"/>
              <a:sym typeface="Roboto"/>
            </a:endParaRPr>
          </a:p>
          <a:p>
            <a:pPr indent="0" lvl="0" marL="457200" rtl="0" algn="just">
              <a:spcBef>
                <a:spcPts val="0"/>
              </a:spcBef>
              <a:spcAft>
                <a:spcPts val="0"/>
              </a:spcAft>
              <a:buNone/>
            </a:pPr>
            <a:br>
              <a:rPr lang="es-AR" sz="2600">
                <a:latin typeface="Roboto"/>
                <a:ea typeface="Roboto"/>
                <a:cs typeface="Roboto"/>
                <a:sym typeface="Roboto"/>
              </a:rPr>
            </a:br>
            <a:r>
              <a:rPr lang="es-AR" sz="2600">
                <a:solidFill>
                  <a:schemeClr val="dk1"/>
                </a:solidFill>
                <a:latin typeface="Roboto"/>
                <a:ea typeface="Roboto"/>
                <a:cs typeface="Roboto"/>
                <a:sym typeface="Roboto"/>
              </a:rPr>
              <a:t> La distribución de Poisson se aplica a varios fenómenos discretos de la naturaleza (esto es, aquellos fenómenos que ocurren 0, 1, 2, 3,... veces durante un periodo definido de tiempo o en un área determinada) cuando la probabilidad de ocurrencia del fenómeno es constante en el tiempo o el espacio. </a:t>
            </a:r>
            <a:endParaRPr sz="2600">
              <a:latin typeface="Roboto"/>
              <a:ea typeface="Roboto"/>
              <a:cs typeface="Roboto"/>
              <a:sym typeface="Roboto"/>
            </a:endParaRPr>
          </a:p>
          <a:p>
            <a:pPr indent="0" lvl="0" marL="457200" rtl="0" algn="just">
              <a:spcBef>
                <a:spcPts val="0"/>
              </a:spcBef>
              <a:spcAft>
                <a:spcPts val="0"/>
              </a:spcAft>
              <a:buNone/>
            </a:pPr>
            <a:r>
              <a:rPr lang="es-AR" sz="2600">
                <a:latin typeface="Roboto"/>
                <a:ea typeface="Roboto"/>
                <a:cs typeface="Roboto"/>
                <a:sym typeface="Roboto"/>
              </a:rPr>
              <a:t> </a:t>
            </a:r>
            <a:endParaRPr sz="2600">
              <a:latin typeface="Roboto"/>
              <a:ea typeface="Roboto"/>
              <a:cs typeface="Roboto"/>
              <a:sym typeface="Roboto"/>
            </a:endParaRPr>
          </a:p>
          <a:p>
            <a:pPr indent="0" lvl="0" marL="457200" rtl="0" algn="just">
              <a:spcBef>
                <a:spcPts val="0"/>
              </a:spcBef>
              <a:spcAft>
                <a:spcPts val="0"/>
              </a:spcAft>
              <a:buNone/>
            </a:pPr>
            <a:r>
              <a:rPr lang="es-AR" sz="2600">
                <a:latin typeface="Roboto"/>
                <a:ea typeface="Roboto"/>
                <a:cs typeface="Roboto"/>
                <a:sym typeface="Roboto"/>
              </a:rPr>
              <a:t>Se puede aplicar en las siguientes situaciones</a:t>
            </a:r>
            <a:endParaRPr sz="2600">
              <a:latin typeface="Roboto"/>
              <a:ea typeface="Roboto"/>
              <a:cs typeface="Roboto"/>
              <a:sym typeface="Roboto"/>
            </a:endParaRPr>
          </a:p>
          <a:p>
            <a:pPr indent="0" lvl="0" marL="457200" rtl="0" algn="just">
              <a:spcBef>
                <a:spcPts val="0"/>
              </a:spcBef>
              <a:spcAft>
                <a:spcPts val="0"/>
              </a:spcAft>
              <a:buNone/>
            </a:pPr>
            <a:r>
              <a:t/>
            </a:r>
            <a:endParaRPr sz="2600">
              <a:latin typeface="Roboto"/>
              <a:ea typeface="Roboto"/>
              <a:cs typeface="Roboto"/>
              <a:sym typeface="Roboto"/>
            </a:endParaRPr>
          </a:p>
          <a:p>
            <a:pPr indent="0" lvl="0" marL="457200" rtl="0" algn="just">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86"/>
          <p:cNvSpPr txBox="1"/>
          <p:nvPr>
            <p:ph type="title"/>
          </p:nvPr>
        </p:nvSpPr>
        <p:spPr>
          <a:xfrm>
            <a:off x="360000" y="512400"/>
            <a:ext cx="9360000" cy="900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s-AR" sz="3600">
                <a:solidFill>
                  <a:schemeClr val="lt1"/>
                </a:solidFill>
                <a:latin typeface="Source Sans Pro"/>
                <a:ea typeface="Source Sans Pro"/>
                <a:cs typeface="Source Sans Pro"/>
                <a:sym typeface="Source Sans Pro"/>
              </a:rPr>
              <a:t>Otras distros discretas</a:t>
            </a:r>
            <a:endParaRPr/>
          </a:p>
        </p:txBody>
      </p:sp>
      <p:sp>
        <p:nvSpPr>
          <p:cNvPr id="576" name="Google Shape;576;p86"/>
          <p:cNvSpPr txBox="1"/>
          <p:nvPr/>
        </p:nvSpPr>
        <p:spPr>
          <a:xfrm>
            <a:off x="128900" y="1510425"/>
            <a:ext cx="9360000" cy="5335800"/>
          </a:xfrm>
          <a:prstGeom prst="rect">
            <a:avLst/>
          </a:prstGeom>
          <a:noFill/>
          <a:ln>
            <a:noFill/>
          </a:ln>
        </p:spPr>
        <p:txBody>
          <a:bodyPr anchorCtr="0" anchor="t" bIns="91425" lIns="91425" spcFirstLastPara="1" rIns="91425" wrap="square" tIns="91425">
            <a:noAutofit/>
          </a:bodyPr>
          <a:lstStyle/>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El número de autos que pasan a través de un cierto punto en una ruta (suficientemente distantes de los semáforos) durante un periodo definido de tiempo.</a:t>
            </a:r>
            <a:endParaRPr sz="2600">
              <a:solidFill>
                <a:schemeClr val="dk1"/>
              </a:solidFill>
              <a:latin typeface="Roboto"/>
              <a:ea typeface="Roboto"/>
              <a:cs typeface="Roboto"/>
              <a:sym typeface="Roboto"/>
            </a:endParaRPr>
          </a:p>
          <a:p>
            <a:pPr indent="-393700" lvl="0" marL="457200" rtl="0" algn="just">
              <a:lnSpc>
                <a:spcPct val="115000"/>
              </a:lnSpc>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El número de errores de ortografía que uno comete al escribir una única página.</a:t>
            </a:r>
            <a:endParaRPr sz="2600">
              <a:solidFill>
                <a:schemeClr val="dk1"/>
              </a:solidFill>
              <a:latin typeface="Roboto"/>
              <a:ea typeface="Roboto"/>
              <a:cs typeface="Roboto"/>
              <a:sym typeface="Roboto"/>
            </a:endParaRPr>
          </a:p>
          <a:p>
            <a:pPr indent="-393700" lvl="0" marL="457200" rtl="0" algn="just">
              <a:lnSpc>
                <a:spcPct val="115000"/>
              </a:lnSpc>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El número de llamadas telefónicas en una central telefónica por minuto.</a:t>
            </a:r>
            <a:endParaRPr sz="2600">
              <a:solidFill>
                <a:schemeClr val="dk1"/>
              </a:solidFill>
              <a:latin typeface="Roboto"/>
              <a:ea typeface="Roboto"/>
              <a:cs typeface="Roboto"/>
              <a:sym typeface="Roboto"/>
            </a:endParaRPr>
          </a:p>
          <a:p>
            <a:pPr indent="-393700" lvl="0" marL="457200" rtl="0" algn="just">
              <a:lnSpc>
                <a:spcPct val="115000"/>
              </a:lnSpc>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El número de servidores web accedidos por minuto.</a:t>
            </a:r>
            <a:endParaRPr sz="2600">
              <a:solidFill>
                <a:schemeClr val="dk1"/>
              </a:solidFill>
              <a:latin typeface="Roboto"/>
              <a:ea typeface="Roboto"/>
              <a:cs typeface="Roboto"/>
              <a:sym typeface="Roboto"/>
            </a:endParaRPr>
          </a:p>
          <a:p>
            <a:pPr indent="-393700" lvl="0" marL="457200" rtl="0" algn="just">
              <a:lnSpc>
                <a:spcPct val="115000"/>
              </a:lnSpc>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El número de animales muertos encontrados por unidad de longitud de ruta.</a:t>
            </a:r>
            <a:endParaRPr sz="2600">
              <a:solidFill>
                <a:schemeClr val="dk1"/>
              </a:solidFill>
              <a:latin typeface="Roboto"/>
              <a:ea typeface="Roboto"/>
              <a:cs typeface="Roboto"/>
              <a:sym typeface="Roboto"/>
            </a:endParaRPr>
          </a:p>
          <a:p>
            <a:pPr indent="-393700" lvl="0" marL="457200" rtl="0" algn="just">
              <a:lnSpc>
                <a:spcPct val="115000"/>
              </a:lnSpc>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El número de mutaciones de determinada cadena de ADN después de cierta cantidad de radiación.</a:t>
            </a:r>
            <a:endParaRPr sz="2600">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87"/>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strike="noStrike">
                <a:solidFill>
                  <a:srgbClr val="FFFFFF"/>
                </a:solidFill>
                <a:latin typeface="Source Sans Pro Black"/>
                <a:ea typeface="Source Sans Pro Black"/>
                <a:cs typeface="Source Sans Pro Black"/>
                <a:sym typeface="Source Sans Pro Black"/>
              </a:rPr>
              <a:t>Variables Aleatorias Continuas</a:t>
            </a:r>
            <a:endParaRPr b="1" sz="3200" strike="noStrike">
              <a:solidFill>
                <a:srgbClr val="FFFFFF"/>
              </a:solidFill>
              <a:latin typeface="Source Sans Pro Black"/>
              <a:ea typeface="Source Sans Pro Black"/>
              <a:cs typeface="Source Sans Pro Black"/>
              <a:sym typeface="Source Sans Pro Black"/>
            </a:endParaRPr>
          </a:p>
        </p:txBody>
      </p:sp>
      <p:sp>
        <p:nvSpPr>
          <p:cNvPr id="582" name="Google Shape;582;p87"/>
          <p:cNvSpPr txBox="1"/>
          <p:nvPr/>
        </p:nvSpPr>
        <p:spPr>
          <a:xfrm>
            <a:off x="554000" y="1700425"/>
            <a:ext cx="8829300" cy="18759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s-AR" sz="2600">
                <a:solidFill>
                  <a:srgbClr val="1C1C1C"/>
                </a:solidFill>
                <a:latin typeface="Roboto"/>
                <a:ea typeface="Roboto"/>
                <a:cs typeface="Roboto"/>
                <a:sym typeface="Roboto"/>
              </a:rPr>
              <a:t>Una variable aleatoria continua es una variable aleatoria con un conjunto de valores posibles (conocido como el rango) que es infinito y no se puede contar. </a:t>
            </a:r>
            <a:endParaRPr sz="2600" strike="noStrike">
              <a:solidFill>
                <a:srgbClr val="1C1C1C"/>
              </a:solidFill>
              <a:latin typeface="Roboto"/>
              <a:ea typeface="Roboto"/>
              <a:cs typeface="Roboto"/>
              <a:sym typeface="Roboto"/>
            </a:endParaRPr>
          </a:p>
          <a:p>
            <a:pPr indent="0" lvl="0" marL="0" marR="0" rtl="0" algn="l">
              <a:spcBef>
                <a:spcPts val="1142"/>
              </a:spcBef>
              <a:spcAft>
                <a:spcPts val="0"/>
              </a:spcAft>
              <a:buNone/>
            </a:pPr>
            <a:r>
              <a:t/>
            </a:r>
            <a:endParaRPr sz="2600" strike="noStrike">
              <a:solidFill>
                <a:srgbClr val="1C1C1C"/>
              </a:solidFill>
              <a:latin typeface="Roboto"/>
              <a:ea typeface="Roboto"/>
              <a:cs typeface="Roboto"/>
              <a:sym typeface="Roboto"/>
            </a:endParaRPr>
          </a:p>
        </p:txBody>
      </p:sp>
      <p:sp>
        <p:nvSpPr>
          <p:cNvPr id="583" name="Google Shape;583;p87"/>
          <p:cNvSpPr txBox="1"/>
          <p:nvPr/>
        </p:nvSpPr>
        <p:spPr>
          <a:xfrm>
            <a:off x="486325" y="3142500"/>
            <a:ext cx="9180000" cy="32148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lang="es-AR" sz="2600" strike="noStrike">
                <a:solidFill>
                  <a:srgbClr val="1C1C1C"/>
                </a:solidFill>
                <a:latin typeface="Roboto"/>
                <a:ea typeface="Roboto"/>
                <a:cs typeface="Roboto"/>
                <a:sym typeface="Roboto"/>
              </a:rPr>
              <a:t>Sea X una v.a.. Decimos que es continua si existe una función no negativa f , definida sobre todos los reales x ∈ ( − ∞ , ∞ ) , tal que para cualquier conjunto B de números reales</a:t>
            </a:r>
            <a:endParaRPr sz="2600" strike="noStrike">
              <a:solidFill>
                <a:srgbClr val="1C1C1C"/>
              </a:solidFill>
              <a:latin typeface="Roboto"/>
              <a:ea typeface="Roboto"/>
              <a:cs typeface="Roboto"/>
              <a:sym typeface="Roboto"/>
            </a:endParaRPr>
          </a:p>
          <a:p>
            <a:pPr indent="0" lvl="0" marL="0" marR="0" rtl="0" algn="just">
              <a:spcBef>
                <a:spcPts val="0"/>
              </a:spcBef>
              <a:spcAft>
                <a:spcPts val="0"/>
              </a:spcAft>
              <a:buNone/>
            </a:pPr>
            <a:r>
              <a:t/>
            </a:r>
            <a:endParaRPr sz="2600">
              <a:solidFill>
                <a:srgbClr val="1C1C1C"/>
              </a:solidFill>
              <a:latin typeface="Roboto"/>
              <a:ea typeface="Roboto"/>
              <a:cs typeface="Roboto"/>
              <a:sym typeface="Roboto"/>
            </a:endParaRPr>
          </a:p>
          <a:p>
            <a:pPr indent="0" lvl="0" marL="0" marR="0" rtl="0" algn="ctr">
              <a:spcBef>
                <a:spcPts val="1142"/>
              </a:spcBef>
              <a:spcAft>
                <a:spcPts val="0"/>
              </a:spcAft>
              <a:buNone/>
            </a:pPr>
            <a:r>
              <a:rPr b="1" lang="es-AR" sz="2600" strike="noStrike">
                <a:solidFill>
                  <a:srgbClr val="1C1C1C"/>
                </a:solidFill>
                <a:latin typeface="Roboto"/>
                <a:ea typeface="Roboto"/>
                <a:cs typeface="Roboto"/>
                <a:sym typeface="Roboto"/>
              </a:rPr>
              <a:t>P ( X ∈ B ) = ∫ f ( x ) dx</a:t>
            </a:r>
            <a:endParaRPr b="1" sz="2600" strike="noStrike">
              <a:solidFill>
                <a:srgbClr val="1C1C1C"/>
              </a:solidFill>
              <a:latin typeface="Roboto"/>
              <a:ea typeface="Roboto"/>
              <a:cs typeface="Roboto"/>
              <a:sym typeface="Roboto"/>
            </a:endParaRPr>
          </a:p>
          <a:p>
            <a:pPr indent="0" lvl="0" marL="0" marR="0" rtl="0" algn="just">
              <a:spcBef>
                <a:spcPts val="1142"/>
              </a:spcBef>
              <a:spcAft>
                <a:spcPts val="0"/>
              </a:spcAft>
              <a:buNone/>
            </a:pPr>
            <a:r>
              <a:rPr lang="es-AR" sz="2600" strike="noStrike">
                <a:solidFill>
                  <a:srgbClr val="1C1C1C"/>
                </a:solidFill>
                <a:latin typeface="Roboto"/>
                <a:ea typeface="Roboto"/>
                <a:cs typeface="Roboto"/>
                <a:sym typeface="Roboto"/>
              </a:rPr>
              <a:t>O sea que la probabilidad de que X tome valores en B se obtiene al integrar la función f sobre el conjunto B.</a:t>
            </a:r>
            <a:r>
              <a:rPr lang="es-AR" sz="2600">
                <a:solidFill>
                  <a:srgbClr val="1C1C1C"/>
                </a:solidFill>
                <a:latin typeface="Roboto"/>
                <a:ea typeface="Roboto"/>
                <a:cs typeface="Roboto"/>
                <a:sym typeface="Roboto"/>
              </a:rPr>
              <a:t> </a:t>
            </a:r>
            <a:r>
              <a:rPr lang="es-AR" sz="2600" strike="noStrike">
                <a:solidFill>
                  <a:srgbClr val="1C1C1C"/>
                </a:solidFill>
                <a:latin typeface="Roboto"/>
                <a:ea typeface="Roboto"/>
                <a:cs typeface="Roboto"/>
                <a:sym typeface="Roboto"/>
              </a:rPr>
              <a:t>A la función f la llamamos función densidad de probabilidad (f.d.p.).</a:t>
            </a:r>
            <a:endParaRPr sz="2600" strike="noStrike">
              <a:solidFill>
                <a:srgbClr val="1C1C1C"/>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88"/>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Función de Distribución de Probabilidad</a:t>
            </a:r>
            <a:endParaRPr b="1" sz="3600">
              <a:solidFill>
                <a:srgbClr val="FFFFFF"/>
              </a:solidFill>
              <a:latin typeface="Source Sans Pro"/>
              <a:ea typeface="Source Sans Pro"/>
              <a:cs typeface="Source Sans Pro"/>
              <a:sym typeface="Source Sans Pro"/>
            </a:endParaRPr>
          </a:p>
        </p:txBody>
      </p:sp>
      <p:sp>
        <p:nvSpPr>
          <p:cNvPr id="589" name="Google Shape;589;p88"/>
          <p:cNvSpPr txBox="1"/>
          <p:nvPr>
            <p:ph idx="3" type="body"/>
          </p:nvPr>
        </p:nvSpPr>
        <p:spPr>
          <a:xfrm>
            <a:off x="6013500" y="1955050"/>
            <a:ext cx="3192300" cy="41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AR" sz="2600">
                <a:latin typeface="Roboto"/>
                <a:ea typeface="Roboto"/>
                <a:cs typeface="Roboto"/>
                <a:sym typeface="Roboto"/>
              </a:rPr>
              <a:t>¿Por qué pierde significado hablar de p(x=c) si a&lt;c&lt;b?</a:t>
            </a:r>
            <a:endParaRPr b="1"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Observemos que el </a:t>
            </a:r>
            <a:r>
              <a:rPr lang="es-AR" sz="2600">
                <a:latin typeface="Roboto"/>
                <a:ea typeface="Roboto"/>
                <a:cs typeface="Roboto"/>
                <a:sym typeface="Roboto"/>
              </a:rPr>
              <a:t>área</a:t>
            </a:r>
            <a:r>
              <a:rPr lang="es-AR" sz="2600">
                <a:latin typeface="Roboto"/>
                <a:ea typeface="Roboto"/>
                <a:cs typeface="Roboto"/>
                <a:sym typeface="Roboto"/>
              </a:rPr>
              <a:t> bajo la curva corresponde a un punto en particular del eje x</a:t>
            </a:r>
            <a:endParaRPr sz="2600">
              <a:latin typeface="Roboto"/>
              <a:ea typeface="Roboto"/>
              <a:cs typeface="Roboto"/>
              <a:sym typeface="Roboto"/>
            </a:endParaRPr>
          </a:p>
        </p:txBody>
      </p:sp>
      <p:pic>
        <p:nvPicPr>
          <p:cNvPr id="590" name="Google Shape;590;p88"/>
          <p:cNvPicPr preferRelativeResize="0"/>
          <p:nvPr/>
        </p:nvPicPr>
        <p:blipFill>
          <a:blip r:embed="rId3">
            <a:alphaModFix/>
          </a:blip>
          <a:stretch>
            <a:fillRect/>
          </a:stretch>
        </p:blipFill>
        <p:spPr>
          <a:xfrm>
            <a:off x="1127512" y="1863325"/>
            <a:ext cx="4201100" cy="42011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89"/>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Frecuencia de Distribución Acumulada</a:t>
            </a:r>
            <a:endParaRPr b="1" sz="3600">
              <a:solidFill>
                <a:srgbClr val="FFFFFF"/>
              </a:solidFill>
              <a:latin typeface="Source Sans Pro"/>
              <a:ea typeface="Source Sans Pro"/>
              <a:cs typeface="Source Sans Pro"/>
              <a:sym typeface="Source Sans Pro"/>
            </a:endParaRPr>
          </a:p>
        </p:txBody>
      </p:sp>
      <p:sp>
        <p:nvSpPr>
          <p:cNvPr id="596" name="Google Shape;596;p89"/>
          <p:cNvSpPr txBox="1"/>
          <p:nvPr>
            <p:ph idx="1" type="body"/>
          </p:nvPr>
        </p:nvSpPr>
        <p:spPr>
          <a:xfrm>
            <a:off x="360000" y="1903800"/>
            <a:ext cx="8976000" cy="17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Veamos con un ejemplo su uso, </a:t>
            </a:r>
            <a:endParaRPr sz="2600">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Supongamos que X es una v.a. continua con f.d.p. dada por</a:t>
            </a:r>
            <a:endParaRPr sz="2600">
              <a:latin typeface="Roboto"/>
              <a:ea typeface="Roboto"/>
              <a:cs typeface="Roboto"/>
              <a:sym typeface="Roboto"/>
            </a:endParaRPr>
          </a:p>
          <a:p>
            <a:pPr indent="0" lvl="0" marL="0" rtl="0" algn="l">
              <a:spcBef>
                <a:spcPts val="0"/>
              </a:spcBef>
              <a:spcAft>
                <a:spcPts val="0"/>
              </a:spcAft>
              <a:buNone/>
            </a:pPr>
            <a:r>
              <a:t/>
            </a:r>
            <a:endParaRPr b="1" sz="2600">
              <a:latin typeface="Roboto"/>
              <a:ea typeface="Roboto"/>
              <a:cs typeface="Roboto"/>
              <a:sym typeface="Roboto"/>
            </a:endParaRPr>
          </a:p>
          <a:p>
            <a:pPr indent="457200" lvl="0" marL="457200" rtl="0" algn="l">
              <a:spcBef>
                <a:spcPts val="0"/>
              </a:spcBef>
              <a:spcAft>
                <a:spcPts val="0"/>
              </a:spcAft>
              <a:buNone/>
            </a:pPr>
            <a:r>
              <a:rPr b="1" lang="es-AR" sz="2600">
                <a:latin typeface="Roboto"/>
                <a:ea typeface="Roboto"/>
                <a:cs typeface="Roboto"/>
                <a:sym typeface="Roboto"/>
              </a:rPr>
              <a:t> 	C ( 4 x − 2 x</a:t>
            </a:r>
            <a:r>
              <a:rPr b="1" baseline="30000" lang="es-AR" sz="2600">
                <a:latin typeface="Roboto"/>
                <a:ea typeface="Roboto"/>
                <a:cs typeface="Roboto"/>
                <a:sym typeface="Roboto"/>
              </a:rPr>
              <a:t>2</a:t>
            </a:r>
            <a:r>
              <a:rPr b="1" lang="es-AR" sz="2600">
                <a:latin typeface="Roboto"/>
                <a:ea typeface="Roboto"/>
                <a:cs typeface="Roboto"/>
                <a:sym typeface="Roboto"/>
              </a:rPr>
              <a:t> ) si 0 ≤ x ≤ 2</a:t>
            </a:r>
            <a:endParaRPr b="1" sz="2600">
              <a:latin typeface="Roboto"/>
              <a:ea typeface="Roboto"/>
              <a:cs typeface="Roboto"/>
              <a:sym typeface="Roboto"/>
            </a:endParaRPr>
          </a:p>
          <a:p>
            <a:pPr indent="0" lvl="0" marL="0" rtl="0" algn="l">
              <a:spcBef>
                <a:spcPts val="0"/>
              </a:spcBef>
              <a:spcAft>
                <a:spcPts val="0"/>
              </a:spcAft>
              <a:buNone/>
            </a:pPr>
            <a:r>
              <a:rPr b="1" lang="es-AR" sz="2600">
                <a:latin typeface="Roboto"/>
                <a:ea typeface="Roboto"/>
                <a:cs typeface="Roboto"/>
                <a:sym typeface="Roboto"/>
              </a:rPr>
              <a:t>f ( x ) = </a:t>
            </a:r>
            <a:endParaRPr b="1" sz="2600">
              <a:latin typeface="Roboto"/>
              <a:ea typeface="Roboto"/>
              <a:cs typeface="Roboto"/>
              <a:sym typeface="Roboto"/>
            </a:endParaRPr>
          </a:p>
          <a:p>
            <a:pPr indent="457200" lvl="0" marL="914400" rtl="0" algn="l">
              <a:spcBef>
                <a:spcPts val="0"/>
              </a:spcBef>
              <a:spcAft>
                <a:spcPts val="0"/>
              </a:spcAft>
              <a:buNone/>
            </a:pPr>
            <a:r>
              <a:rPr b="1" lang="es-AR" sz="2600">
                <a:latin typeface="Roboto"/>
                <a:ea typeface="Roboto"/>
                <a:cs typeface="Roboto"/>
                <a:sym typeface="Roboto"/>
              </a:rPr>
              <a:t>0 caso contrario</a:t>
            </a:r>
            <a:endParaRPr b="1" sz="2600">
              <a:latin typeface="Roboto"/>
              <a:ea typeface="Roboto"/>
              <a:cs typeface="Roboto"/>
              <a:sym typeface="Roboto"/>
            </a:endParaRPr>
          </a:p>
          <a:p>
            <a:pPr indent="457200" lvl="0" marL="914400" rtl="0" algn="l">
              <a:spcBef>
                <a:spcPts val="0"/>
              </a:spcBef>
              <a:spcAft>
                <a:spcPts val="0"/>
              </a:spcAft>
              <a:buNone/>
            </a:pPr>
            <a:r>
              <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a) ¿Cuál es el valor de C?</a:t>
            </a:r>
            <a:endParaRPr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b) Hallar P ( X &gt; 1 )</a:t>
            </a:r>
            <a:endParaRPr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c) Hallar la F.d.a. de X</a:t>
            </a:r>
            <a:endParaRPr sz="2600">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p:txBody>
      </p:sp>
      <p:sp>
        <p:nvSpPr>
          <p:cNvPr id="597" name="Google Shape;597;p89"/>
          <p:cNvSpPr/>
          <p:nvPr/>
        </p:nvSpPr>
        <p:spPr>
          <a:xfrm>
            <a:off x="1473525" y="3225250"/>
            <a:ext cx="341700" cy="1430700"/>
          </a:xfrm>
          <a:prstGeom prst="leftBrace">
            <a:avLst>
              <a:gd fmla="val 49999"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90"/>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3600">
                <a:solidFill>
                  <a:srgbClr val="FFFFFF"/>
                </a:solidFill>
                <a:latin typeface="Source Sans Pro"/>
                <a:ea typeface="Source Sans Pro"/>
                <a:cs typeface="Source Sans Pro"/>
                <a:sym typeface="Source Sans Pro"/>
              </a:rPr>
              <a:t>Frecuencia de Distribución Acumulada</a:t>
            </a:r>
            <a:endParaRPr b="1"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sz="2600">
              <a:latin typeface="Roboto"/>
              <a:ea typeface="Roboto"/>
              <a:cs typeface="Roboto"/>
              <a:sym typeface="Roboto"/>
            </a:endParaRPr>
          </a:p>
        </p:txBody>
      </p:sp>
      <p:sp>
        <p:nvSpPr>
          <p:cNvPr id="603" name="Google Shape;603;p90"/>
          <p:cNvSpPr txBox="1"/>
          <p:nvPr>
            <p:ph idx="1" type="body"/>
          </p:nvPr>
        </p:nvSpPr>
        <p:spPr>
          <a:xfrm>
            <a:off x="360000" y="1980000"/>
            <a:ext cx="7439100" cy="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se debe cumplir que </a:t>
            </a:r>
            <a:r>
              <a:rPr lang="es-AR" sz="2600">
                <a:solidFill>
                  <a:schemeClr val="dk1"/>
                </a:solidFill>
                <a:latin typeface="Roboto"/>
                <a:ea typeface="Roboto"/>
                <a:cs typeface="Roboto"/>
                <a:sym typeface="Roboto"/>
              </a:rPr>
              <a:t>  </a:t>
            </a:r>
            <a:r>
              <a:rPr b="1" lang="es-AR" sz="2600">
                <a:solidFill>
                  <a:schemeClr val="dk1"/>
                </a:solidFill>
                <a:latin typeface="Roboto"/>
                <a:ea typeface="Roboto"/>
                <a:cs typeface="Roboto"/>
                <a:sym typeface="Roboto"/>
              </a:rPr>
              <a:t>1=∫</a:t>
            </a:r>
            <a:r>
              <a:rPr b="1" baseline="-25000" lang="es-AR" sz="2600">
                <a:solidFill>
                  <a:schemeClr val="dk1"/>
                </a:solidFill>
                <a:latin typeface="Roboto"/>
                <a:ea typeface="Roboto"/>
                <a:cs typeface="Roboto"/>
                <a:sym typeface="Roboto"/>
              </a:rPr>
              <a:t>-∞</a:t>
            </a:r>
            <a:r>
              <a:rPr b="1" baseline="30000" lang="es-AR" sz="2600">
                <a:solidFill>
                  <a:schemeClr val="dk1"/>
                </a:solidFill>
                <a:latin typeface="Roboto"/>
                <a:ea typeface="Roboto"/>
                <a:cs typeface="Roboto"/>
                <a:sym typeface="Roboto"/>
              </a:rPr>
              <a:t>∞ </a:t>
            </a:r>
            <a:r>
              <a:rPr b="1" lang="es-AR" sz="2600">
                <a:solidFill>
                  <a:schemeClr val="dk1"/>
                </a:solidFill>
                <a:latin typeface="Roboto"/>
                <a:ea typeface="Roboto"/>
                <a:cs typeface="Roboto"/>
                <a:sym typeface="Roboto"/>
              </a:rPr>
              <a:t>f ( x ) dx</a:t>
            </a:r>
            <a:endParaRPr b="1" sz="2600">
              <a:solidFill>
                <a:schemeClr val="dk1"/>
              </a:solidFill>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a:p>
            <a:pPr indent="0" lvl="0" marL="0" rtl="0" algn="l">
              <a:spcBef>
                <a:spcPts val="0"/>
              </a:spcBef>
              <a:spcAft>
                <a:spcPts val="0"/>
              </a:spcAft>
              <a:buNone/>
            </a:pPr>
            <a:r>
              <a:t/>
            </a:r>
            <a:endParaRPr sz="2600">
              <a:latin typeface="Roboto"/>
              <a:ea typeface="Roboto"/>
              <a:cs typeface="Roboto"/>
              <a:sym typeface="Roboto"/>
            </a:endParaRPr>
          </a:p>
        </p:txBody>
      </p:sp>
      <p:sp>
        <p:nvSpPr>
          <p:cNvPr id="604" name="Google Shape;604;p90"/>
          <p:cNvSpPr txBox="1"/>
          <p:nvPr>
            <p:ph idx="3" type="body"/>
          </p:nvPr>
        </p:nvSpPr>
        <p:spPr>
          <a:xfrm>
            <a:off x="360000" y="2880000"/>
            <a:ext cx="91800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2600">
                <a:solidFill>
                  <a:schemeClr val="dk1"/>
                </a:solidFill>
                <a:latin typeface="Roboto"/>
                <a:ea typeface="Roboto"/>
                <a:cs typeface="Roboto"/>
                <a:sym typeface="Roboto"/>
              </a:rPr>
              <a:t>∫</a:t>
            </a:r>
            <a:r>
              <a:rPr baseline="-25000" lang="es-AR" sz="2600">
                <a:solidFill>
                  <a:schemeClr val="dk1"/>
                </a:solidFill>
                <a:latin typeface="Roboto"/>
                <a:ea typeface="Roboto"/>
                <a:cs typeface="Roboto"/>
                <a:sym typeface="Roboto"/>
              </a:rPr>
              <a:t>-∞</a:t>
            </a:r>
            <a:r>
              <a:rPr baseline="30000" lang="es-AR" sz="2600">
                <a:solidFill>
                  <a:schemeClr val="dk1"/>
                </a:solidFill>
                <a:latin typeface="Roboto"/>
                <a:ea typeface="Roboto"/>
                <a:cs typeface="Roboto"/>
                <a:sym typeface="Roboto"/>
              </a:rPr>
              <a:t>∞ </a:t>
            </a:r>
            <a:r>
              <a:rPr lang="es-AR" sz="2600">
                <a:solidFill>
                  <a:schemeClr val="dk1"/>
                </a:solidFill>
                <a:latin typeface="Roboto"/>
                <a:ea typeface="Roboto"/>
                <a:cs typeface="Roboto"/>
                <a:sym typeface="Roboto"/>
              </a:rPr>
              <a:t>f ( x ) dx=</a:t>
            </a:r>
            <a:endParaRPr sz="2600">
              <a:solidFill>
                <a:schemeClr val="dk1"/>
              </a:solidFill>
              <a:latin typeface="Roboto"/>
              <a:ea typeface="Roboto"/>
              <a:cs typeface="Roboto"/>
              <a:sym typeface="Roboto"/>
            </a:endParaRPr>
          </a:p>
          <a:p>
            <a:pPr indent="0" lvl="0" marL="0" rtl="0" algn="l">
              <a:spcBef>
                <a:spcPts val="0"/>
              </a:spcBef>
              <a:spcAft>
                <a:spcPts val="0"/>
              </a:spcAft>
              <a:buNone/>
            </a:pPr>
            <a:r>
              <a:t/>
            </a:r>
            <a:endParaRPr sz="2600">
              <a:solidFill>
                <a:schemeClr val="dk1"/>
              </a:solidFill>
              <a:latin typeface="Roboto"/>
              <a:ea typeface="Roboto"/>
              <a:cs typeface="Roboto"/>
              <a:sym typeface="Roboto"/>
            </a:endParaRPr>
          </a:p>
          <a:p>
            <a:pPr indent="0" lvl="0" marL="0" rtl="0" algn="l">
              <a:spcBef>
                <a:spcPts val="0"/>
              </a:spcBef>
              <a:spcAft>
                <a:spcPts val="0"/>
              </a:spcAft>
              <a:buNone/>
            </a:pPr>
            <a:r>
              <a:rPr lang="es-AR" sz="2600">
                <a:solidFill>
                  <a:schemeClr val="dk1"/>
                </a:solidFill>
                <a:latin typeface="Roboto"/>
                <a:ea typeface="Roboto"/>
                <a:cs typeface="Roboto"/>
                <a:sym typeface="Roboto"/>
              </a:rPr>
              <a:t>∫</a:t>
            </a:r>
            <a:r>
              <a:rPr baseline="-25000" lang="es-AR" sz="2600">
                <a:solidFill>
                  <a:schemeClr val="dk1"/>
                </a:solidFill>
                <a:latin typeface="Roboto"/>
                <a:ea typeface="Roboto"/>
                <a:cs typeface="Roboto"/>
                <a:sym typeface="Roboto"/>
              </a:rPr>
              <a:t>-∞</a:t>
            </a:r>
            <a:r>
              <a:rPr baseline="30000" lang="es-AR" sz="2600">
                <a:solidFill>
                  <a:schemeClr val="dk1"/>
                </a:solidFill>
                <a:latin typeface="Roboto"/>
                <a:ea typeface="Roboto"/>
                <a:cs typeface="Roboto"/>
                <a:sym typeface="Roboto"/>
              </a:rPr>
              <a:t>0 </a:t>
            </a:r>
            <a:r>
              <a:rPr lang="es-AR" sz="2600">
                <a:solidFill>
                  <a:schemeClr val="dk1"/>
                </a:solidFill>
                <a:latin typeface="Roboto"/>
                <a:ea typeface="Roboto"/>
                <a:cs typeface="Roboto"/>
                <a:sym typeface="Roboto"/>
              </a:rPr>
              <a:t> 0 dx + ∫</a:t>
            </a:r>
            <a:r>
              <a:rPr baseline="-25000" lang="es-AR" sz="2600">
                <a:solidFill>
                  <a:schemeClr val="dk1"/>
                </a:solidFill>
                <a:latin typeface="Roboto"/>
                <a:ea typeface="Roboto"/>
                <a:cs typeface="Roboto"/>
                <a:sym typeface="Roboto"/>
              </a:rPr>
              <a:t>0</a:t>
            </a:r>
            <a:r>
              <a:rPr baseline="30000" lang="es-AR" sz="2600">
                <a:solidFill>
                  <a:schemeClr val="dk1"/>
                </a:solidFill>
                <a:latin typeface="Roboto"/>
                <a:ea typeface="Roboto"/>
                <a:cs typeface="Roboto"/>
                <a:sym typeface="Roboto"/>
              </a:rPr>
              <a:t>2 </a:t>
            </a:r>
            <a:r>
              <a:rPr lang="es-AR" sz="2600">
                <a:solidFill>
                  <a:schemeClr val="dk1"/>
                </a:solidFill>
                <a:latin typeface="Roboto"/>
                <a:ea typeface="Roboto"/>
                <a:cs typeface="Roboto"/>
                <a:sym typeface="Roboto"/>
              </a:rPr>
              <a:t>C (4 x − 2 x</a:t>
            </a:r>
            <a:r>
              <a:rPr baseline="30000" lang="es-AR" sz="2600">
                <a:solidFill>
                  <a:schemeClr val="dk1"/>
                </a:solidFill>
                <a:latin typeface="Roboto"/>
                <a:ea typeface="Roboto"/>
                <a:cs typeface="Roboto"/>
                <a:sym typeface="Roboto"/>
              </a:rPr>
              <a:t>2</a:t>
            </a:r>
            <a:r>
              <a:rPr lang="es-AR" sz="2600">
                <a:solidFill>
                  <a:schemeClr val="dk1"/>
                </a:solidFill>
                <a:latin typeface="Roboto"/>
                <a:ea typeface="Roboto"/>
                <a:cs typeface="Roboto"/>
                <a:sym typeface="Roboto"/>
              </a:rPr>
              <a:t>) dx + ∫</a:t>
            </a:r>
            <a:r>
              <a:rPr baseline="-25000" lang="es-AR" sz="2600">
                <a:solidFill>
                  <a:schemeClr val="dk1"/>
                </a:solidFill>
                <a:latin typeface="Roboto"/>
                <a:ea typeface="Roboto"/>
                <a:cs typeface="Roboto"/>
                <a:sym typeface="Roboto"/>
              </a:rPr>
              <a:t>2</a:t>
            </a:r>
            <a:r>
              <a:rPr baseline="30000" lang="es-AR" sz="2600">
                <a:solidFill>
                  <a:schemeClr val="dk1"/>
                </a:solidFill>
                <a:latin typeface="Roboto"/>
                <a:ea typeface="Roboto"/>
                <a:cs typeface="Roboto"/>
                <a:sym typeface="Roboto"/>
              </a:rPr>
              <a:t>∞</a:t>
            </a:r>
            <a:r>
              <a:rPr lang="es-AR" sz="2600">
                <a:solidFill>
                  <a:schemeClr val="dk1"/>
                </a:solidFill>
                <a:latin typeface="Roboto"/>
                <a:ea typeface="Roboto"/>
                <a:cs typeface="Roboto"/>
                <a:sym typeface="Roboto"/>
              </a:rPr>
              <a:t> 0 dx =</a:t>
            </a:r>
            <a:endParaRPr sz="2600">
              <a:solidFill>
                <a:schemeClr val="dk1"/>
              </a:solidFill>
              <a:latin typeface="Roboto"/>
              <a:ea typeface="Roboto"/>
              <a:cs typeface="Roboto"/>
              <a:sym typeface="Roboto"/>
            </a:endParaRPr>
          </a:p>
          <a:p>
            <a:pPr indent="0" lvl="0" marL="0" rtl="0" algn="l">
              <a:spcBef>
                <a:spcPts val="0"/>
              </a:spcBef>
              <a:spcAft>
                <a:spcPts val="0"/>
              </a:spcAft>
              <a:buNone/>
            </a:pPr>
            <a:r>
              <a:t/>
            </a:r>
            <a:endParaRPr sz="2600">
              <a:solidFill>
                <a:schemeClr val="dk1"/>
              </a:solidFill>
              <a:latin typeface="Roboto"/>
              <a:ea typeface="Roboto"/>
              <a:cs typeface="Roboto"/>
              <a:sym typeface="Roboto"/>
            </a:endParaRPr>
          </a:p>
          <a:p>
            <a:pPr indent="0" lvl="0" marL="0" rtl="0" algn="l">
              <a:spcBef>
                <a:spcPts val="0"/>
              </a:spcBef>
              <a:spcAft>
                <a:spcPts val="0"/>
              </a:spcAft>
              <a:buNone/>
            </a:pPr>
            <a:r>
              <a:t/>
            </a:r>
            <a:endParaRPr sz="2600">
              <a:solidFill>
                <a:schemeClr val="dk1"/>
              </a:solidFill>
              <a:latin typeface="Roboto"/>
              <a:ea typeface="Roboto"/>
              <a:cs typeface="Roboto"/>
              <a:sym typeface="Roboto"/>
            </a:endParaRPr>
          </a:p>
          <a:p>
            <a:pPr indent="0" lvl="0" marL="0" rtl="0" algn="l">
              <a:spcBef>
                <a:spcPts val="0"/>
              </a:spcBef>
              <a:spcAft>
                <a:spcPts val="0"/>
              </a:spcAft>
              <a:buNone/>
            </a:pPr>
            <a:r>
              <a:rPr lang="es-AR" sz="2600">
                <a:solidFill>
                  <a:schemeClr val="dk1"/>
                </a:solidFill>
                <a:highlight>
                  <a:srgbClr val="D0E0E3"/>
                </a:highlight>
                <a:latin typeface="Roboto"/>
                <a:ea typeface="Roboto"/>
                <a:cs typeface="Roboto"/>
                <a:sym typeface="Roboto"/>
              </a:rPr>
              <a:t>C . 8/3 = 1 			 =&gt; 			C=3/8</a:t>
            </a:r>
            <a:endParaRPr sz="2600">
              <a:solidFill>
                <a:schemeClr val="dk1"/>
              </a:solidFill>
              <a:highlight>
                <a:srgbClr val="D0E0E3"/>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91"/>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Seguimos con el ejemplo</a:t>
            </a:r>
            <a:endParaRPr b="1" sz="3600">
              <a:solidFill>
                <a:srgbClr val="FFFFFF"/>
              </a:solidFill>
              <a:latin typeface="Source Sans Pro"/>
              <a:ea typeface="Source Sans Pro"/>
              <a:cs typeface="Source Sans Pro"/>
              <a:sym typeface="Source Sans Pro"/>
            </a:endParaRPr>
          </a:p>
        </p:txBody>
      </p:sp>
      <p:sp>
        <p:nvSpPr>
          <p:cNvPr id="610" name="Google Shape;610;p91"/>
          <p:cNvSpPr txBox="1"/>
          <p:nvPr>
            <p:ph idx="1" type="body"/>
          </p:nvPr>
        </p:nvSpPr>
        <p:spPr>
          <a:xfrm>
            <a:off x="360000" y="1980000"/>
            <a:ext cx="91800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Source Sans Pro"/>
                <a:ea typeface="Source Sans Pro"/>
                <a:cs typeface="Source Sans Pro"/>
                <a:sym typeface="Source Sans Pro"/>
              </a:rPr>
              <a:t>Para calcular la probabilidad que X sea mayor que 1, planteamos</a:t>
            </a:r>
            <a:endParaRPr sz="2600">
              <a:latin typeface="Source Sans Pro"/>
              <a:ea typeface="Source Sans Pro"/>
              <a:cs typeface="Source Sans Pro"/>
              <a:sym typeface="Source Sans Pro"/>
            </a:endParaRPr>
          </a:p>
          <a:p>
            <a:pPr indent="0" lvl="0" marL="0" rtl="0" algn="l">
              <a:spcBef>
                <a:spcPts val="0"/>
              </a:spcBef>
              <a:spcAft>
                <a:spcPts val="0"/>
              </a:spcAft>
              <a:buNone/>
            </a:pPr>
            <a:r>
              <a:t/>
            </a:r>
            <a:endParaRPr/>
          </a:p>
          <a:p>
            <a:pPr indent="457200" lvl="0" marL="0" rtl="0" algn="l">
              <a:spcBef>
                <a:spcPts val="0"/>
              </a:spcBef>
              <a:spcAft>
                <a:spcPts val="0"/>
              </a:spcAft>
              <a:buNone/>
            </a:pPr>
            <a:r>
              <a:rPr b="1" lang="es-AR" sz="2400"/>
              <a:t>P(X&gt;1)</a:t>
            </a:r>
            <a:r>
              <a:rPr b="1" lang="es-AR"/>
              <a:t>=</a:t>
            </a:r>
            <a:r>
              <a:rPr b="1" lang="es-AR" sz="3000">
                <a:solidFill>
                  <a:schemeClr val="dk1"/>
                </a:solidFill>
              </a:rPr>
              <a:t> ∫</a:t>
            </a:r>
            <a:r>
              <a:rPr b="1" baseline="-25000" lang="es-AR" sz="3000">
                <a:solidFill>
                  <a:schemeClr val="dk1"/>
                </a:solidFill>
              </a:rPr>
              <a:t>1</a:t>
            </a:r>
            <a:r>
              <a:rPr b="1" baseline="30000" lang="es-AR" sz="3000">
                <a:solidFill>
                  <a:schemeClr val="dk1"/>
                </a:solidFill>
              </a:rPr>
              <a:t>∞ </a:t>
            </a:r>
            <a:r>
              <a:rPr b="1" lang="es-AR" sz="3000">
                <a:solidFill>
                  <a:schemeClr val="dk1"/>
                </a:solidFill>
              </a:rPr>
              <a:t> 3/8(4 x − 2 x</a:t>
            </a:r>
            <a:r>
              <a:rPr b="1" baseline="30000" lang="es-AR" sz="3000">
                <a:solidFill>
                  <a:schemeClr val="dk1"/>
                </a:solidFill>
              </a:rPr>
              <a:t>2</a:t>
            </a:r>
            <a:r>
              <a:rPr b="1" lang="es-AR" sz="3000">
                <a:solidFill>
                  <a:schemeClr val="dk1"/>
                </a:solidFill>
              </a:rPr>
              <a:t>) dx= </a:t>
            </a:r>
            <a:r>
              <a:rPr b="1" lang="es-AR" sz="3000">
                <a:solidFill>
                  <a:schemeClr val="dk1"/>
                </a:solidFill>
              </a:rPr>
              <a:t>1/2</a:t>
            </a:r>
            <a:endParaRPr b="1"/>
          </a:p>
        </p:txBody>
      </p:sp>
      <p:pic>
        <p:nvPicPr>
          <p:cNvPr id="611" name="Google Shape;611;p91"/>
          <p:cNvPicPr preferRelativeResize="0"/>
          <p:nvPr/>
        </p:nvPicPr>
        <p:blipFill>
          <a:blip r:embed="rId3">
            <a:alphaModFix/>
          </a:blip>
          <a:stretch>
            <a:fillRect/>
          </a:stretch>
        </p:blipFill>
        <p:spPr>
          <a:xfrm>
            <a:off x="2359425" y="3857050"/>
            <a:ext cx="3981450" cy="2743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92"/>
          <p:cNvSpPr txBox="1"/>
          <p:nvPr>
            <p:ph type="title"/>
          </p:nvPr>
        </p:nvSpPr>
        <p:spPr>
          <a:xfrm>
            <a:off x="360313" y="93575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Variables aleatorias continuas importantes</a:t>
            </a:r>
            <a:endParaRPr b="1" sz="3600">
              <a:solidFill>
                <a:srgbClr val="FFFFFF"/>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b="1" lang="es-AR" sz="3000">
                <a:solidFill>
                  <a:srgbClr val="FFFFFF"/>
                </a:solidFill>
              </a:rPr>
              <a:t>Distribución normal o gaussiana</a:t>
            </a:r>
            <a:endParaRPr b="1" sz="3000">
              <a:solidFill>
                <a:srgbClr val="FFFFFF"/>
              </a:solidFill>
            </a:endParaRPr>
          </a:p>
          <a:p>
            <a:pPr indent="0" lvl="0" marL="0" rtl="0" algn="l">
              <a:spcBef>
                <a:spcPts val="0"/>
              </a:spcBef>
              <a:spcAft>
                <a:spcPts val="0"/>
              </a:spcAft>
              <a:buNone/>
            </a:pPr>
            <a:r>
              <a:t/>
            </a:r>
            <a:endParaRPr b="1" sz="3600">
              <a:solidFill>
                <a:srgbClr val="FFFFFF"/>
              </a:solidFill>
              <a:latin typeface="Source Sans Pro"/>
              <a:ea typeface="Source Sans Pro"/>
              <a:cs typeface="Source Sans Pro"/>
              <a:sym typeface="Source Sans Pro"/>
            </a:endParaRPr>
          </a:p>
        </p:txBody>
      </p:sp>
      <p:sp>
        <p:nvSpPr>
          <p:cNvPr id="617" name="Google Shape;617;p92"/>
          <p:cNvSpPr txBox="1"/>
          <p:nvPr>
            <p:ph idx="2" type="body"/>
          </p:nvPr>
        </p:nvSpPr>
        <p:spPr>
          <a:xfrm>
            <a:off x="450313" y="2643900"/>
            <a:ext cx="9180000" cy="266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Se llama distribución normal, distribución de Gauss, distribución gaussiana o distribución de Laplace-Gauss, a una de las distribuciones de probabilidad de variable continua que con más frecuencia estadística aparece.</a:t>
            </a:r>
            <a:endParaRPr sz="26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nvSpPr>
        <p:spPr>
          <a:xfrm>
            <a:off x="360000" y="360000"/>
            <a:ext cx="9360000" cy="9000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1" lang="es-AR" sz="3200" strike="noStrike">
                <a:solidFill>
                  <a:srgbClr val="FFFFFF"/>
                </a:solidFill>
                <a:latin typeface="Source Sans Pro Black"/>
                <a:ea typeface="Source Sans Pro Black"/>
                <a:cs typeface="Source Sans Pro Black"/>
                <a:sym typeface="Source Sans Pro Black"/>
              </a:rPr>
              <a:t>Tipos de datos	</a:t>
            </a:r>
            <a:endParaRPr b="1" sz="3200" strike="noStrike">
              <a:solidFill>
                <a:srgbClr val="FFFFFF"/>
              </a:solidFill>
              <a:latin typeface="Source Sans Pro Black"/>
              <a:ea typeface="Source Sans Pro Black"/>
              <a:cs typeface="Source Sans Pro Black"/>
              <a:sym typeface="Source Sans Pro Black"/>
            </a:endParaRPr>
          </a:p>
        </p:txBody>
      </p:sp>
      <p:sp>
        <p:nvSpPr>
          <p:cNvPr id="115" name="Google Shape;115;p21"/>
          <p:cNvSpPr txBox="1"/>
          <p:nvPr/>
        </p:nvSpPr>
        <p:spPr>
          <a:xfrm>
            <a:off x="220375" y="2997250"/>
            <a:ext cx="9360000" cy="2232000"/>
          </a:xfrm>
          <a:prstGeom prst="rect">
            <a:avLst/>
          </a:prstGeom>
          <a:noFill/>
          <a:ln>
            <a:noFill/>
          </a:ln>
        </p:spPr>
        <p:txBody>
          <a:bodyPr anchorCtr="0" anchor="t" bIns="0" lIns="0" spcFirstLastPara="1" rIns="0" wrap="square" tIns="0">
            <a:noAutofit/>
          </a:bodyPr>
          <a:lstStyle/>
          <a:p>
            <a:pPr indent="-393700" lvl="0" marL="457200" marR="0" rtl="0" algn="l">
              <a:spcBef>
                <a:spcPts val="0"/>
              </a:spcBef>
              <a:spcAft>
                <a:spcPts val="0"/>
              </a:spcAft>
              <a:buClr>
                <a:srgbClr val="1C1C1C"/>
              </a:buClr>
              <a:buSzPts val="2600"/>
              <a:buFont typeface="Roboto"/>
              <a:buChar char="●"/>
            </a:pPr>
            <a:r>
              <a:rPr lang="es-AR" sz="2600">
                <a:solidFill>
                  <a:srgbClr val="1C1C1C"/>
                </a:solidFill>
                <a:latin typeface="Roboto"/>
                <a:ea typeface="Roboto"/>
                <a:cs typeface="Roboto"/>
                <a:sym typeface="Roboto"/>
              </a:rPr>
              <a:t>Numéricos</a:t>
            </a:r>
            <a:r>
              <a:rPr lang="es-AR" sz="2600" strike="noStrike">
                <a:solidFill>
                  <a:srgbClr val="1C1C1C"/>
                </a:solidFill>
                <a:latin typeface="Roboto"/>
                <a:ea typeface="Roboto"/>
                <a:cs typeface="Roboto"/>
                <a:sym typeface="Roboto"/>
              </a:rPr>
              <a:t> (discretos y continuos)</a:t>
            </a:r>
            <a:endParaRPr sz="2600" strike="noStrike">
              <a:solidFill>
                <a:srgbClr val="1C1C1C"/>
              </a:solidFill>
              <a:latin typeface="Roboto"/>
              <a:ea typeface="Roboto"/>
              <a:cs typeface="Roboto"/>
              <a:sym typeface="Roboto"/>
            </a:endParaRPr>
          </a:p>
          <a:p>
            <a:pPr indent="-393700" lvl="0" marL="457200" marR="0" rtl="0" algn="l">
              <a:spcBef>
                <a:spcPts val="0"/>
              </a:spcBef>
              <a:spcAft>
                <a:spcPts val="0"/>
              </a:spcAft>
              <a:buClr>
                <a:srgbClr val="1C1C1C"/>
              </a:buClr>
              <a:buSzPts val="2600"/>
              <a:buFont typeface="Roboto"/>
              <a:buChar char="●"/>
            </a:pPr>
            <a:r>
              <a:rPr lang="es-AR" sz="2600">
                <a:solidFill>
                  <a:srgbClr val="1C1C1C"/>
                </a:solidFill>
                <a:latin typeface="Roboto"/>
                <a:ea typeface="Roboto"/>
                <a:cs typeface="Roboto"/>
                <a:sym typeface="Roboto"/>
              </a:rPr>
              <a:t>Categóricos</a:t>
            </a:r>
            <a:endParaRPr sz="2600" strike="noStrike">
              <a:solidFill>
                <a:srgbClr val="1C1C1C"/>
              </a:solidFill>
              <a:latin typeface="Roboto"/>
              <a:ea typeface="Roboto"/>
              <a:cs typeface="Roboto"/>
              <a:sym typeface="Roboto"/>
            </a:endParaRPr>
          </a:p>
          <a:p>
            <a:pPr indent="-393700" lvl="0" marL="457200" marR="0" rtl="0" algn="l">
              <a:spcBef>
                <a:spcPts val="0"/>
              </a:spcBef>
              <a:spcAft>
                <a:spcPts val="0"/>
              </a:spcAft>
              <a:buClr>
                <a:srgbClr val="1C1C1C"/>
              </a:buClr>
              <a:buSzPts val="2600"/>
              <a:buFont typeface="Roboto"/>
              <a:buChar char="●"/>
            </a:pPr>
            <a:r>
              <a:rPr lang="es-AR" sz="2600" strike="noStrike">
                <a:solidFill>
                  <a:srgbClr val="1C1C1C"/>
                </a:solidFill>
                <a:latin typeface="Roboto"/>
                <a:ea typeface="Roboto"/>
                <a:cs typeface="Roboto"/>
                <a:sym typeface="Roboto"/>
              </a:rPr>
              <a:t>Ordinales</a:t>
            </a:r>
            <a:endParaRPr sz="2600" strike="noStrike">
              <a:solidFill>
                <a:srgbClr val="1C1C1C"/>
              </a:solidFill>
              <a:latin typeface="Roboto"/>
              <a:ea typeface="Roboto"/>
              <a:cs typeface="Roboto"/>
              <a:sym typeface="Roboto"/>
            </a:endParaRPr>
          </a:p>
          <a:p>
            <a:pPr indent="0" lvl="0" marL="0" marR="0" rtl="0" algn="ctr">
              <a:spcBef>
                <a:spcPts val="1142"/>
              </a:spcBef>
              <a:spcAft>
                <a:spcPts val="0"/>
              </a:spcAft>
              <a:buNone/>
            </a:pPr>
            <a:r>
              <a:rPr lang="es-AR" sz="2600" strike="noStrike">
                <a:solidFill>
                  <a:srgbClr val="1C1C1C"/>
                </a:solidFill>
                <a:latin typeface="Source Sans Pro"/>
                <a:ea typeface="Source Sans Pro"/>
                <a:cs typeface="Source Sans Pro"/>
                <a:sym typeface="Source Sans Pro"/>
              </a:rPr>
              <a:t> </a:t>
            </a:r>
            <a:endParaRPr sz="2600" strike="noStrike">
              <a:solidFill>
                <a:srgbClr val="1C1C1C"/>
              </a:solidFill>
              <a:latin typeface="Source Sans Pro"/>
              <a:ea typeface="Source Sans Pro"/>
              <a:cs typeface="Source Sans Pro"/>
              <a:sym typeface="Source Sans Pr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93"/>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Fenómenos muy normales</a:t>
            </a:r>
            <a:endParaRPr b="1" sz="3600">
              <a:solidFill>
                <a:srgbClr val="FFFFFF"/>
              </a:solidFill>
              <a:latin typeface="Source Sans Pro"/>
              <a:ea typeface="Source Sans Pro"/>
              <a:cs typeface="Source Sans Pro"/>
              <a:sym typeface="Source Sans Pro"/>
            </a:endParaRPr>
          </a:p>
        </p:txBody>
      </p:sp>
      <p:sp>
        <p:nvSpPr>
          <p:cNvPr id="623" name="Google Shape;623;p93"/>
          <p:cNvSpPr txBox="1"/>
          <p:nvPr>
            <p:ph idx="3" type="body"/>
          </p:nvPr>
        </p:nvSpPr>
        <p:spPr>
          <a:xfrm>
            <a:off x="450000" y="1648250"/>
            <a:ext cx="9180000" cy="5359800"/>
          </a:xfrm>
          <a:prstGeom prst="rect">
            <a:avLst/>
          </a:prstGeom>
        </p:spPr>
        <p:txBody>
          <a:bodyPr anchorCtr="0" anchor="t" bIns="91425" lIns="91425" spcFirstLastPara="1" rIns="91425" wrap="square" tIns="91425">
            <a:noAutofit/>
          </a:bodyPr>
          <a:lstStyle/>
          <a:p>
            <a:pPr indent="-393700" lvl="0" marL="457200" rtl="0" algn="just">
              <a:lnSpc>
                <a:spcPct val="115000"/>
              </a:lnSpc>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Caracteres morfológicos de individuos de una especie. Por ejemplo: tallas, pesos, envergaduras, diámetros, perímetros</a:t>
            </a:r>
            <a:endParaRPr sz="2600">
              <a:solidFill>
                <a:schemeClr val="dk1"/>
              </a:solidFill>
              <a:latin typeface="Roboto"/>
              <a:ea typeface="Roboto"/>
              <a:cs typeface="Roboto"/>
              <a:sym typeface="Roboto"/>
            </a:endParaRPr>
          </a:p>
          <a:p>
            <a:pPr indent="-393700" lvl="0" marL="457200" rtl="0" algn="just">
              <a:lnSpc>
                <a:spcPct val="115000"/>
              </a:lnSpc>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Caracteres fisiológicos, por ejemplo: efecto de una misma dosis de un fármaco, o de una misma cantidad de abono.</a:t>
            </a:r>
            <a:endParaRPr sz="2600">
              <a:solidFill>
                <a:schemeClr val="dk1"/>
              </a:solidFill>
              <a:latin typeface="Roboto"/>
              <a:ea typeface="Roboto"/>
              <a:cs typeface="Roboto"/>
              <a:sym typeface="Roboto"/>
            </a:endParaRPr>
          </a:p>
          <a:p>
            <a:pPr indent="-393700" lvl="0" marL="457200" rtl="0" algn="just">
              <a:lnSpc>
                <a:spcPct val="115000"/>
              </a:lnSpc>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Caracteres sociológicos, por ejemplo: cociente intelectual, grado de adaptación a un medio.</a:t>
            </a:r>
            <a:endParaRPr sz="2600">
              <a:solidFill>
                <a:schemeClr val="dk1"/>
              </a:solidFill>
              <a:latin typeface="Roboto"/>
              <a:ea typeface="Roboto"/>
              <a:cs typeface="Roboto"/>
              <a:sym typeface="Roboto"/>
            </a:endParaRPr>
          </a:p>
          <a:p>
            <a:pPr indent="-393700" lvl="0" marL="457200" rtl="0" algn="just">
              <a:lnSpc>
                <a:spcPct val="115000"/>
              </a:lnSpc>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Errores cometidos al medir ciertas magnitudes.</a:t>
            </a:r>
            <a:endParaRPr sz="2600">
              <a:solidFill>
                <a:schemeClr val="dk1"/>
              </a:solidFill>
              <a:latin typeface="Roboto"/>
              <a:ea typeface="Roboto"/>
              <a:cs typeface="Roboto"/>
              <a:sym typeface="Roboto"/>
            </a:endParaRPr>
          </a:p>
          <a:p>
            <a:pPr indent="-393700" lvl="0" marL="457200" rtl="0" algn="just">
              <a:lnSpc>
                <a:spcPct val="115000"/>
              </a:lnSpc>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Valores estadísticos muestrales, por ejemplo: la media.</a:t>
            </a:r>
            <a:endParaRPr sz="2600">
              <a:solidFill>
                <a:schemeClr val="dk1"/>
              </a:solidFill>
              <a:latin typeface="Roboto"/>
              <a:ea typeface="Roboto"/>
              <a:cs typeface="Roboto"/>
              <a:sym typeface="Roboto"/>
            </a:endParaRPr>
          </a:p>
          <a:p>
            <a:pPr indent="-393700" lvl="0" marL="457200" rtl="0" algn="just">
              <a:lnSpc>
                <a:spcPct val="115000"/>
              </a:lnSpc>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Otras distribuciones como la binomial o la Poisson son aproximaciones normales.</a:t>
            </a:r>
            <a:endParaRPr sz="2600">
              <a:solidFill>
                <a:schemeClr val="dk1"/>
              </a:solidFill>
              <a:latin typeface="Roboto"/>
              <a:ea typeface="Roboto"/>
              <a:cs typeface="Roboto"/>
              <a:sym typeface="Roboto"/>
            </a:endParaRPr>
          </a:p>
          <a:p>
            <a:pPr indent="0" lvl="0" marL="457200" rtl="0" algn="just">
              <a:lnSpc>
                <a:spcPct val="115000"/>
              </a:lnSpc>
              <a:spcBef>
                <a:spcPts val="0"/>
              </a:spcBef>
              <a:spcAft>
                <a:spcPts val="0"/>
              </a:spcAft>
              <a:buNone/>
            </a:pPr>
            <a:r>
              <a:t/>
            </a:r>
            <a:endParaRPr sz="2600">
              <a:solidFill>
                <a:schemeClr val="dk1"/>
              </a:solidFill>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94"/>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Gráfica de una distribución normal</a:t>
            </a:r>
            <a:endParaRPr b="1" sz="3600">
              <a:solidFill>
                <a:srgbClr val="FFFFFF"/>
              </a:solidFill>
              <a:latin typeface="Source Sans Pro"/>
              <a:ea typeface="Source Sans Pro"/>
              <a:cs typeface="Source Sans Pro"/>
              <a:sym typeface="Source Sans Pro"/>
            </a:endParaRPr>
          </a:p>
        </p:txBody>
      </p:sp>
      <p:sp>
        <p:nvSpPr>
          <p:cNvPr id="629" name="Google Shape;629;p94"/>
          <p:cNvSpPr txBox="1"/>
          <p:nvPr>
            <p:ph idx="3" type="body"/>
          </p:nvPr>
        </p:nvSpPr>
        <p:spPr>
          <a:xfrm>
            <a:off x="5509600" y="1796800"/>
            <a:ext cx="4030500" cy="4835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Características</a:t>
            </a:r>
            <a:endParaRPr sz="2600">
              <a:latin typeface="Roboto"/>
              <a:ea typeface="Roboto"/>
              <a:cs typeface="Roboto"/>
              <a:sym typeface="Roboto"/>
            </a:endParaRPr>
          </a:p>
          <a:p>
            <a:pPr indent="-393700" lvl="0" marL="457200" rtl="0" algn="just">
              <a:spcBef>
                <a:spcPts val="0"/>
              </a:spcBef>
              <a:spcAft>
                <a:spcPts val="0"/>
              </a:spcAft>
              <a:buSzPts val="2600"/>
              <a:buFont typeface="Roboto"/>
              <a:buChar char="●"/>
            </a:pPr>
            <a:r>
              <a:rPr lang="es-AR" sz="2600">
                <a:solidFill>
                  <a:schemeClr val="dk1"/>
                </a:solidFill>
                <a:latin typeface="Roboto"/>
                <a:ea typeface="Roboto"/>
                <a:cs typeface="Roboto"/>
                <a:sym typeface="Roboto"/>
              </a:rPr>
              <a:t>Es una distribución que tiene forma de campana, es simétrica y puede tomar valores entre menos infinito y más infinito</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Media, mediana y moda son iguales</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Es simétrica</a:t>
            </a:r>
            <a:endParaRPr sz="2600">
              <a:solidFill>
                <a:schemeClr val="dk1"/>
              </a:solidFill>
              <a:latin typeface="Roboto"/>
              <a:ea typeface="Roboto"/>
              <a:cs typeface="Roboto"/>
              <a:sym typeface="Roboto"/>
            </a:endParaRPr>
          </a:p>
        </p:txBody>
      </p:sp>
      <p:pic>
        <p:nvPicPr>
          <p:cNvPr id="630" name="Google Shape;630;p94"/>
          <p:cNvPicPr preferRelativeResize="0"/>
          <p:nvPr/>
        </p:nvPicPr>
        <p:blipFill>
          <a:blip r:embed="rId3">
            <a:alphaModFix/>
          </a:blip>
          <a:stretch>
            <a:fillRect/>
          </a:stretch>
        </p:blipFill>
        <p:spPr>
          <a:xfrm>
            <a:off x="133875" y="1796800"/>
            <a:ext cx="4970000" cy="3667350"/>
          </a:xfrm>
          <a:prstGeom prst="rect">
            <a:avLst/>
          </a:prstGeom>
          <a:noFill/>
          <a:ln>
            <a:noFill/>
          </a:ln>
        </p:spPr>
      </p:pic>
      <p:pic>
        <p:nvPicPr>
          <p:cNvPr id="631" name="Google Shape;631;p94"/>
          <p:cNvPicPr preferRelativeResize="0"/>
          <p:nvPr/>
        </p:nvPicPr>
        <p:blipFill>
          <a:blip r:embed="rId4">
            <a:alphaModFix/>
          </a:blip>
          <a:stretch>
            <a:fillRect/>
          </a:stretch>
        </p:blipFill>
        <p:spPr>
          <a:xfrm>
            <a:off x="1604075" y="5342325"/>
            <a:ext cx="3584875" cy="1542775"/>
          </a:xfrm>
          <a:prstGeom prst="rect">
            <a:avLst/>
          </a:prstGeom>
          <a:noFill/>
          <a:ln>
            <a:noFill/>
          </a:ln>
        </p:spPr>
      </p:pic>
      <p:sp>
        <p:nvSpPr>
          <p:cNvPr id="632" name="Google Shape;632;p94"/>
          <p:cNvSpPr txBox="1"/>
          <p:nvPr/>
        </p:nvSpPr>
        <p:spPr>
          <a:xfrm>
            <a:off x="969600" y="6000950"/>
            <a:ext cx="3374100" cy="8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400"/>
              <a:t>fdp=</a:t>
            </a:r>
            <a:endParaRPr sz="2400"/>
          </a:p>
        </p:txBody>
      </p:sp>
      <p:sp>
        <p:nvSpPr>
          <p:cNvPr id="633" name="Google Shape;633;p94"/>
          <p:cNvSpPr txBox="1"/>
          <p:nvPr/>
        </p:nvSpPr>
        <p:spPr>
          <a:xfrm>
            <a:off x="-4592125" y="6631875"/>
            <a:ext cx="29892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95"/>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Gráfica de una distribución normal</a:t>
            </a:r>
            <a:endParaRPr b="1" sz="3600">
              <a:solidFill>
                <a:srgbClr val="FFFFFF"/>
              </a:solidFill>
              <a:latin typeface="Source Sans Pro"/>
              <a:ea typeface="Source Sans Pro"/>
              <a:cs typeface="Source Sans Pro"/>
              <a:sym typeface="Source Sans Pro"/>
            </a:endParaRPr>
          </a:p>
        </p:txBody>
      </p:sp>
      <p:sp>
        <p:nvSpPr>
          <p:cNvPr id="639" name="Google Shape;639;p95"/>
          <p:cNvSpPr txBox="1"/>
          <p:nvPr>
            <p:ph idx="3" type="body"/>
          </p:nvPr>
        </p:nvSpPr>
        <p:spPr>
          <a:xfrm>
            <a:off x="5509600" y="1492000"/>
            <a:ext cx="4030500" cy="4835100"/>
          </a:xfrm>
          <a:prstGeom prst="rect">
            <a:avLst/>
          </a:prstGeom>
        </p:spPr>
        <p:txBody>
          <a:bodyPr anchorCtr="0" anchor="t" bIns="91425" lIns="91425" spcFirstLastPara="1" rIns="91425" wrap="square" tIns="91425">
            <a:noAutofit/>
          </a:bodyPr>
          <a:lstStyle/>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Presenta como asíntota el eje de abscisas al que se va aproximando sin llegar a cortarse</a:t>
            </a:r>
            <a:endParaRPr sz="2600">
              <a:solidFill>
                <a:schemeClr val="dk1"/>
              </a:solidFill>
              <a:latin typeface="Roboto"/>
              <a:ea typeface="Roboto"/>
              <a:cs typeface="Roboto"/>
              <a:sym typeface="Roboto"/>
            </a:endParaRPr>
          </a:p>
          <a:p>
            <a:pPr indent="-393700" lvl="0" marL="457200" rtl="0" algn="just">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Presenta puntos de inflexión en los puntos de abscisas μ +σ y μ-σ, donde cambia de concavidad (lo que determina que cuánto mayor sea σ  más achatada sea la curva)</a:t>
            </a:r>
            <a:endParaRPr sz="2600">
              <a:solidFill>
                <a:schemeClr val="dk1"/>
              </a:solidFill>
              <a:latin typeface="Roboto"/>
              <a:ea typeface="Roboto"/>
              <a:cs typeface="Roboto"/>
              <a:sym typeface="Roboto"/>
            </a:endParaRPr>
          </a:p>
        </p:txBody>
      </p:sp>
      <p:pic>
        <p:nvPicPr>
          <p:cNvPr id="640" name="Google Shape;640;p95"/>
          <p:cNvPicPr preferRelativeResize="0"/>
          <p:nvPr/>
        </p:nvPicPr>
        <p:blipFill>
          <a:blip r:embed="rId3">
            <a:alphaModFix/>
          </a:blip>
          <a:stretch>
            <a:fillRect/>
          </a:stretch>
        </p:blipFill>
        <p:spPr>
          <a:xfrm>
            <a:off x="133875" y="1796800"/>
            <a:ext cx="4970000" cy="3667350"/>
          </a:xfrm>
          <a:prstGeom prst="rect">
            <a:avLst/>
          </a:prstGeom>
          <a:noFill/>
          <a:ln>
            <a:noFill/>
          </a:ln>
        </p:spPr>
      </p:pic>
      <p:pic>
        <p:nvPicPr>
          <p:cNvPr id="641" name="Google Shape;641;p95"/>
          <p:cNvPicPr preferRelativeResize="0"/>
          <p:nvPr/>
        </p:nvPicPr>
        <p:blipFill>
          <a:blip r:embed="rId4">
            <a:alphaModFix/>
          </a:blip>
          <a:stretch>
            <a:fillRect/>
          </a:stretch>
        </p:blipFill>
        <p:spPr>
          <a:xfrm>
            <a:off x="1604075" y="5342325"/>
            <a:ext cx="3584875" cy="1542775"/>
          </a:xfrm>
          <a:prstGeom prst="rect">
            <a:avLst/>
          </a:prstGeom>
          <a:noFill/>
          <a:ln>
            <a:noFill/>
          </a:ln>
        </p:spPr>
      </p:pic>
      <p:sp>
        <p:nvSpPr>
          <p:cNvPr id="642" name="Google Shape;642;p95"/>
          <p:cNvSpPr txBox="1"/>
          <p:nvPr/>
        </p:nvSpPr>
        <p:spPr>
          <a:xfrm>
            <a:off x="969600" y="6000950"/>
            <a:ext cx="3374100" cy="8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400"/>
              <a:t>fdp=</a:t>
            </a:r>
            <a:endParaRPr sz="2400"/>
          </a:p>
        </p:txBody>
      </p:sp>
      <p:sp>
        <p:nvSpPr>
          <p:cNvPr id="643" name="Google Shape;643;p95"/>
          <p:cNvSpPr txBox="1"/>
          <p:nvPr/>
        </p:nvSpPr>
        <p:spPr>
          <a:xfrm>
            <a:off x="-4592125" y="6631875"/>
            <a:ext cx="29892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96"/>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Los parámetros de la normal</a:t>
            </a:r>
            <a:endParaRPr b="1" sz="3600">
              <a:solidFill>
                <a:srgbClr val="FFFFFF"/>
              </a:solidFill>
              <a:latin typeface="Source Sans Pro"/>
              <a:ea typeface="Source Sans Pro"/>
              <a:cs typeface="Source Sans Pro"/>
              <a:sym typeface="Source Sans Pro"/>
            </a:endParaRPr>
          </a:p>
        </p:txBody>
      </p:sp>
      <p:sp>
        <p:nvSpPr>
          <p:cNvPr id="649" name="Google Shape;649;p96"/>
          <p:cNvSpPr txBox="1"/>
          <p:nvPr>
            <p:ph idx="3" type="body"/>
          </p:nvPr>
        </p:nvSpPr>
        <p:spPr>
          <a:xfrm>
            <a:off x="360000" y="4424400"/>
            <a:ext cx="91800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AR" sz="2600">
                <a:solidFill>
                  <a:schemeClr val="dk1"/>
                </a:solidFill>
                <a:latin typeface="Roboto"/>
                <a:ea typeface="Roboto"/>
                <a:cs typeface="Roboto"/>
                <a:sym typeface="Roboto"/>
              </a:rPr>
              <a:t>¿Quienes son μ y σ?</a:t>
            </a:r>
            <a:endParaRPr b="1" sz="2600">
              <a:solidFill>
                <a:schemeClr val="dk1"/>
              </a:solidFill>
              <a:latin typeface="Roboto"/>
              <a:ea typeface="Roboto"/>
              <a:cs typeface="Roboto"/>
              <a:sym typeface="Roboto"/>
            </a:endParaRPr>
          </a:p>
          <a:p>
            <a:pPr indent="0" lvl="0" marL="0" rtl="0" algn="ctr">
              <a:spcBef>
                <a:spcPts val="0"/>
              </a:spcBef>
              <a:spcAft>
                <a:spcPts val="0"/>
              </a:spcAft>
              <a:buNone/>
            </a:pPr>
            <a:r>
              <a:t/>
            </a:r>
            <a:endParaRPr sz="2600">
              <a:solidFill>
                <a:schemeClr val="dk1"/>
              </a:solidFill>
              <a:latin typeface="Roboto"/>
              <a:ea typeface="Roboto"/>
              <a:cs typeface="Roboto"/>
              <a:sym typeface="Roboto"/>
            </a:endParaRPr>
          </a:p>
          <a:p>
            <a:pPr indent="-393700" lvl="0" marL="457200" rtl="0" algn="ctr">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μ es la media </a:t>
            </a:r>
            <a:endParaRPr sz="2600">
              <a:solidFill>
                <a:schemeClr val="dk1"/>
              </a:solidFill>
              <a:latin typeface="Roboto"/>
              <a:ea typeface="Roboto"/>
              <a:cs typeface="Roboto"/>
              <a:sym typeface="Roboto"/>
            </a:endParaRPr>
          </a:p>
          <a:p>
            <a:pPr indent="-393700" lvl="0" marL="457200" rtl="0" algn="ctr">
              <a:spcBef>
                <a:spcPts val="0"/>
              </a:spcBef>
              <a:spcAft>
                <a:spcPts val="0"/>
              </a:spcAft>
              <a:buClr>
                <a:schemeClr val="dk1"/>
              </a:buClr>
              <a:buSzPts val="2600"/>
              <a:buFont typeface="Roboto"/>
              <a:buChar char="●"/>
            </a:pPr>
            <a:r>
              <a:rPr lang="es-AR" sz="2600">
                <a:solidFill>
                  <a:schemeClr val="dk1"/>
                </a:solidFill>
                <a:latin typeface="Roboto"/>
                <a:ea typeface="Roboto"/>
                <a:cs typeface="Roboto"/>
                <a:sym typeface="Roboto"/>
              </a:rPr>
              <a:t>σ es la desviación típica</a:t>
            </a:r>
            <a:endParaRPr sz="2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p:txBody>
      </p:sp>
      <p:sp>
        <p:nvSpPr>
          <p:cNvPr id="650" name="Google Shape;650;p96"/>
          <p:cNvSpPr txBox="1"/>
          <p:nvPr/>
        </p:nvSpPr>
        <p:spPr>
          <a:xfrm>
            <a:off x="360000" y="1758150"/>
            <a:ext cx="9180000" cy="2123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Cuando  </a:t>
            </a:r>
            <a:r>
              <a:rPr lang="es-AR" sz="2600">
                <a:solidFill>
                  <a:schemeClr val="dk1"/>
                </a:solidFill>
                <a:latin typeface="Roboto"/>
                <a:ea typeface="Roboto"/>
                <a:cs typeface="Roboto"/>
                <a:sym typeface="Roboto"/>
              </a:rPr>
              <a:t>μ </a:t>
            </a:r>
            <a:r>
              <a:rPr lang="es-AR" sz="2600">
                <a:latin typeface="Roboto"/>
                <a:ea typeface="Roboto"/>
                <a:cs typeface="Roboto"/>
                <a:sym typeface="Roboto"/>
              </a:rPr>
              <a:t>varía la gráfica de la función se traslada,  es un parámetro de posición.</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Cuando </a:t>
            </a:r>
            <a:r>
              <a:rPr lang="es-AR" sz="2600">
                <a:solidFill>
                  <a:schemeClr val="dk1"/>
                </a:solidFill>
                <a:latin typeface="Roboto"/>
                <a:ea typeface="Roboto"/>
                <a:cs typeface="Roboto"/>
                <a:sym typeface="Roboto"/>
              </a:rPr>
              <a:t>σ</a:t>
            </a:r>
            <a:r>
              <a:rPr lang="es-AR" sz="2600">
                <a:latin typeface="Roboto"/>
                <a:ea typeface="Roboto"/>
                <a:cs typeface="Roboto"/>
                <a:sym typeface="Roboto"/>
              </a:rPr>
              <a:t>  aumenta, la gráfica se “achata”, cuando  </a:t>
            </a:r>
            <a:r>
              <a:rPr lang="es-AR" sz="2600">
                <a:solidFill>
                  <a:schemeClr val="dk1"/>
                </a:solidFill>
                <a:latin typeface="Roboto"/>
                <a:ea typeface="Roboto"/>
                <a:cs typeface="Roboto"/>
                <a:sym typeface="Roboto"/>
              </a:rPr>
              <a:t>σ </a:t>
            </a:r>
            <a:r>
              <a:rPr lang="es-AR" sz="2600">
                <a:latin typeface="Roboto"/>
                <a:ea typeface="Roboto"/>
                <a:cs typeface="Roboto"/>
                <a:sym typeface="Roboto"/>
              </a:rPr>
              <a:t>disminuye la gráfica se hace más “puntiaguda”,</a:t>
            </a:r>
            <a:endParaRPr sz="2600">
              <a:latin typeface="Roboto"/>
              <a:ea typeface="Roboto"/>
              <a:cs typeface="Roboto"/>
              <a:sym typeface="Roboto"/>
            </a:endParaRPr>
          </a:p>
          <a:p>
            <a:pPr indent="0" lvl="0" marL="0" rtl="0" algn="just">
              <a:spcBef>
                <a:spcPts val="0"/>
              </a:spcBef>
              <a:spcAft>
                <a:spcPts val="0"/>
              </a:spcAft>
              <a:buNone/>
            </a:pPr>
            <a:r>
              <a:rPr lang="es-AR" sz="2600">
                <a:latin typeface="Roboto"/>
                <a:ea typeface="Roboto"/>
                <a:cs typeface="Roboto"/>
                <a:sym typeface="Roboto"/>
              </a:rPr>
              <a:t>se dice que  es un parámetro de escala.</a:t>
            </a:r>
            <a:endParaRPr sz="2600">
              <a:latin typeface="Roboto"/>
              <a:ea typeface="Roboto"/>
              <a:cs typeface="Roboto"/>
              <a:sym typeface="Roboto"/>
            </a:endParaRPr>
          </a:p>
        </p:txBody>
      </p:sp>
      <p:sp>
        <p:nvSpPr>
          <p:cNvPr id="651" name="Google Shape;651;p96"/>
          <p:cNvSpPr txBox="1"/>
          <p:nvPr/>
        </p:nvSpPr>
        <p:spPr>
          <a:xfrm>
            <a:off x="-5068675" y="4162525"/>
            <a:ext cx="1234800" cy="13212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s-AR"/>
              <a:t>σ</a:t>
            </a:r>
            <a:r>
              <a:rPr lang="es-AR" sz="1800">
                <a:solidFill>
                  <a:schemeClr val="dk1"/>
                </a:solidFill>
              </a:rPr>
              <a:t>μ</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97"/>
          <p:cNvSpPr/>
          <p:nvPr/>
        </p:nvSpPr>
        <p:spPr>
          <a:xfrm>
            <a:off x="522050" y="4651650"/>
            <a:ext cx="1842900" cy="1689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57" name="Google Shape;657;p97"/>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Roboto"/>
                <a:ea typeface="Roboto"/>
                <a:cs typeface="Roboto"/>
                <a:sym typeface="Roboto"/>
              </a:rPr>
              <a:t>Normal estándar</a:t>
            </a:r>
            <a:endParaRPr b="1" sz="3600">
              <a:solidFill>
                <a:srgbClr val="FFFFFF"/>
              </a:solidFill>
              <a:latin typeface="Roboto"/>
              <a:ea typeface="Roboto"/>
              <a:cs typeface="Roboto"/>
              <a:sym typeface="Roboto"/>
            </a:endParaRPr>
          </a:p>
        </p:txBody>
      </p:sp>
      <p:sp>
        <p:nvSpPr>
          <p:cNvPr id="658" name="Google Shape;658;p97"/>
          <p:cNvSpPr txBox="1"/>
          <p:nvPr/>
        </p:nvSpPr>
        <p:spPr>
          <a:xfrm>
            <a:off x="141051" y="1445900"/>
            <a:ext cx="9579000" cy="229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En las familias representadas por las distribuciones normales ocupa un lugar especial la distribución que tiene de media cero (μ= 0) y por desviación típica la unidad </a:t>
            </a:r>
            <a:r>
              <a:rPr lang="es-AR" sz="2600">
                <a:solidFill>
                  <a:schemeClr val="dk1"/>
                </a:solidFill>
                <a:latin typeface="Roboto"/>
                <a:ea typeface="Roboto"/>
                <a:cs typeface="Roboto"/>
                <a:sym typeface="Roboto"/>
              </a:rPr>
              <a:t>(</a:t>
            </a:r>
            <a:r>
              <a:rPr lang="es-AR" sz="2600">
                <a:solidFill>
                  <a:schemeClr val="dk1"/>
                </a:solidFill>
                <a:latin typeface="Roboto"/>
                <a:ea typeface="Roboto"/>
                <a:cs typeface="Roboto"/>
                <a:sym typeface="Roboto"/>
              </a:rPr>
              <a:t>σ= 1). Esta distribución se llama la distribución normal estándar, o reducida.</a:t>
            </a:r>
            <a:endParaRPr sz="26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solidFill>
                  <a:schemeClr val="dk1"/>
                </a:solidFill>
                <a:latin typeface="Roboto"/>
                <a:ea typeface="Roboto"/>
                <a:cs typeface="Roboto"/>
                <a:sym typeface="Roboto"/>
              </a:rPr>
              <a:t>Recordemos las frecuencias acumuladas de una variable aleatoria continua, como calculamos la probabilidad </a:t>
            </a:r>
            <a:endParaRPr sz="2600">
              <a:solidFill>
                <a:schemeClr val="dk1"/>
              </a:solidFill>
              <a:latin typeface="Roboto"/>
              <a:ea typeface="Roboto"/>
              <a:cs typeface="Roboto"/>
              <a:sym typeface="Roboto"/>
            </a:endParaRPr>
          </a:p>
          <a:p>
            <a:pPr indent="457200" lvl="0" marL="1828800" rtl="0" algn="just">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2600">
              <a:solidFill>
                <a:schemeClr val="dk1"/>
              </a:solidFill>
              <a:latin typeface="Roboto"/>
              <a:ea typeface="Roboto"/>
              <a:cs typeface="Roboto"/>
              <a:sym typeface="Roboto"/>
            </a:endParaRPr>
          </a:p>
          <a:p>
            <a:pPr indent="0" lvl="0" marL="0" rtl="0" algn="just">
              <a:spcBef>
                <a:spcPts val="0"/>
              </a:spcBef>
              <a:spcAft>
                <a:spcPts val="0"/>
              </a:spcAft>
              <a:buNone/>
            </a:pPr>
            <a:r>
              <a:t/>
            </a:r>
            <a:endParaRPr sz="2600">
              <a:latin typeface="Roboto"/>
              <a:ea typeface="Roboto"/>
              <a:cs typeface="Roboto"/>
              <a:sym typeface="Roboto"/>
            </a:endParaRPr>
          </a:p>
        </p:txBody>
      </p:sp>
      <p:sp>
        <p:nvSpPr>
          <p:cNvPr id="659" name="Google Shape;659;p97"/>
          <p:cNvSpPr txBox="1"/>
          <p:nvPr/>
        </p:nvSpPr>
        <p:spPr>
          <a:xfrm>
            <a:off x="3999650" y="4370263"/>
            <a:ext cx="4743600" cy="11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la fda de una normal se anota como     </a:t>
            </a:r>
            <a:r>
              <a:rPr b="1" lang="es-AR" sz="2600">
                <a:solidFill>
                  <a:schemeClr val="dk1"/>
                </a:solidFill>
                <a:latin typeface="Roboto"/>
                <a:ea typeface="Roboto"/>
                <a:cs typeface="Roboto"/>
                <a:sym typeface="Roboto"/>
              </a:rPr>
              <a:t>ϕ(x) = P (X &lt; = x)</a:t>
            </a:r>
            <a:endParaRPr b="1" sz="2600">
              <a:latin typeface="Roboto"/>
              <a:ea typeface="Roboto"/>
              <a:cs typeface="Roboto"/>
              <a:sym typeface="Roboto"/>
            </a:endParaRPr>
          </a:p>
        </p:txBody>
      </p:sp>
      <p:sp>
        <p:nvSpPr>
          <p:cNvPr id="660" name="Google Shape;660;p97"/>
          <p:cNvSpPr txBox="1"/>
          <p:nvPr/>
        </p:nvSpPr>
        <p:spPr>
          <a:xfrm>
            <a:off x="816050" y="4835850"/>
            <a:ext cx="1559700" cy="13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2400">
                <a:solidFill>
                  <a:schemeClr val="dk1"/>
                </a:solidFill>
                <a:latin typeface="Roboto"/>
                <a:ea typeface="Roboto"/>
                <a:cs typeface="Roboto"/>
                <a:sym typeface="Roboto"/>
              </a:rPr>
              <a:t>P(X&lt;a)</a:t>
            </a:r>
            <a:endParaRPr b="1"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s-AR" sz="2400">
                <a:solidFill>
                  <a:schemeClr val="dk1"/>
                </a:solidFill>
                <a:latin typeface="Roboto"/>
                <a:ea typeface="Roboto"/>
                <a:cs typeface="Roboto"/>
                <a:sym typeface="Roboto"/>
              </a:rPr>
              <a:t>P(a&lt;X&lt;b)</a:t>
            </a:r>
            <a:endParaRPr b="1"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s-AR" sz="2400">
                <a:solidFill>
                  <a:schemeClr val="dk1"/>
                </a:solidFill>
                <a:latin typeface="Roboto"/>
                <a:ea typeface="Roboto"/>
                <a:cs typeface="Roboto"/>
                <a:sym typeface="Roboto"/>
              </a:rPr>
              <a:t>P(X&lt;b)</a:t>
            </a:r>
            <a:endParaRPr b="1">
              <a:latin typeface="Roboto"/>
              <a:ea typeface="Roboto"/>
              <a:cs typeface="Roboto"/>
              <a:sym typeface="Roboto"/>
            </a:endParaRPr>
          </a:p>
        </p:txBody>
      </p:sp>
      <p:sp>
        <p:nvSpPr>
          <p:cNvPr id="661" name="Google Shape;661;p97"/>
          <p:cNvSpPr txBox="1"/>
          <p:nvPr/>
        </p:nvSpPr>
        <p:spPr>
          <a:xfrm>
            <a:off x="2224025" y="6159725"/>
            <a:ext cx="27075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Ej P(X&lt;2)=</a:t>
            </a:r>
            <a:r>
              <a:rPr lang="es-AR" sz="2600">
                <a:solidFill>
                  <a:schemeClr val="dk1"/>
                </a:solidFill>
                <a:latin typeface="Roboto"/>
                <a:ea typeface="Roboto"/>
                <a:cs typeface="Roboto"/>
                <a:sym typeface="Roboto"/>
              </a:rPr>
              <a:t>ϕ(2)</a:t>
            </a:r>
            <a:endParaRPr sz="2600">
              <a:latin typeface="Roboto"/>
              <a:ea typeface="Roboto"/>
              <a:cs typeface="Roboto"/>
              <a:sym typeface="Roboto"/>
            </a:endParaRPr>
          </a:p>
        </p:txBody>
      </p:sp>
      <p:sp>
        <p:nvSpPr>
          <p:cNvPr id="662" name="Google Shape;662;p97"/>
          <p:cNvSpPr txBox="1"/>
          <p:nvPr/>
        </p:nvSpPr>
        <p:spPr>
          <a:xfrm>
            <a:off x="5205025" y="5811725"/>
            <a:ext cx="4397100" cy="16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y por simetría </a:t>
            </a:r>
            <a:endParaRPr sz="2600">
              <a:latin typeface="Roboto"/>
              <a:ea typeface="Roboto"/>
              <a:cs typeface="Roboto"/>
              <a:sym typeface="Roboto"/>
            </a:endParaRPr>
          </a:p>
          <a:p>
            <a:pPr indent="0" lvl="0" marL="0" rtl="0" algn="l">
              <a:spcBef>
                <a:spcPts val="0"/>
              </a:spcBef>
              <a:spcAft>
                <a:spcPts val="0"/>
              </a:spcAft>
              <a:buNone/>
            </a:pPr>
            <a:r>
              <a:rPr lang="es-AR" sz="2600">
                <a:solidFill>
                  <a:schemeClr val="dk1"/>
                </a:solidFill>
                <a:latin typeface="Roboto"/>
                <a:ea typeface="Roboto"/>
                <a:cs typeface="Roboto"/>
                <a:sym typeface="Roboto"/>
              </a:rPr>
              <a:t> P(X&gt;2)=1-P(X&lt;2)=1- ϕ(2)</a:t>
            </a:r>
            <a:endParaRPr sz="26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98"/>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3600">
                <a:solidFill>
                  <a:srgbClr val="FFFFFF"/>
                </a:solidFill>
                <a:latin typeface="Source Sans Pro"/>
                <a:ea typeface="Source Sans Pro"/>
                <a:cs typeface="Source Sans Pro"/>
                <a:sym typeface="Source Sans Pro"/>
              </a:rPr>
              <a:t>Normal estándar y cálculo fda</a:t>
            </a:r>
            <a:endParaRPr b="1"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
        <p:nvSpPr>
          <p:cNvPr id="668" name="Google Shape;668;p98"/>
          <p:cNvSpPr txBox="1"/>
          <p:nvPr>
            <p:ph idx="3" type="body"/>
          </p:nvPr>
        </p:nvSpPr>
        <p:spPr>
          <a:xfrm>
            <a:off x="164275" y="4614750"/>
            <a:ext cx="91800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Esto ya está hecho, existen tablas de la función de distribución acumulada de la normal estándar para valores de x que oscilan en general entre -4 y 4, pues para valores de x menores que -4,  Pb( x )  0 , y para valores de x mayores que 4,  ( x )  1</a:t>
            </a:r>
            <a:endParaRPr sz="2600">
              <a:latin typeface="Roboto"/>
              <a:ea typeface="Roboto"/>
              <a:cs typeface="Roboto"/>
              <a:sym typeface="Roboto"/>
            </a:endParaRPr>
          </a:p>
        </p:txBody>
      </p:sp>
      <p:sp>
        <p:nvSpPr>
          <p:cNvPr id="669" name="Google Shape;669;p98"/>
          <p:cNvSpPr txBox="1"/>
          <p:nvPr/>
        </p:nvSpPr>
        <p:spPr>
          <a:xfrm>
            <a:off x="-188450" y="2585850"/>
            <a:ext cx="6893100" cy="2028900"/>
          </a:xfrm>
          <a:prstGeom prst="rect">
            <a:avLst/>
          </a:prstGeom>
          <a:noFill/>
          <a:ln>
            <a:noFill/>
          </a:ln>
        </p:spPr>
        <p:txBody>
          <a:bodyPr anchorCtr="0" anchor="t" bIns="91425" lIns="450000"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Calculamos el área bajo la curva de su fdp. </a:t>
            </a:r>
            <a:r>
              <a:rPr lang="es-AR" sz="2600">
                <a:latin typeface="Roboto"/>
                <a:ea typeface="Roboto"/>
                <a:cs typeface="Roboto"/>
                <a:sym typeface="Roboto"/>
              </a:rPr>
              <a:t>Aquí</a:t>
            </a:r>
            <a:r>
              <a:rPr lang="es-AR" sz="2600">
                <a:latin typeface="Roboto"/>
                <a:ea typeface="Roboto"/>
                <a:cs typeface="Roboto"/>
                <a:sym typeface="Roboto"/>
              </a:rPr>
              <a:t> su fdp empieza a complicarse un poco y la integral de esa ecuacion sólo se resuelve numéricamente!</a:t>
            </a:r>
            <a:endParaRPr sz="2600">
              <a:latin typeface="Roboto"/>
              <a:ea typeface="Roboto"/>
              <a:cs typeface="Roboto"/>
              <a:sym typeface="Roboto"/>
            </a:endParaRPr>
          </a:p>
        </p:txBody>
      </p:sp>
      <p:sp>
        <p:nvSpPr>
          <p:cNvPr id="670" name="Google Shape;670;p98"/>
          <p:cNvSpPr txBox="1"/>
          <p:nvPr/>
        </p:nvSpPr>
        <p:spPr>
          <a:xfrm>
            <a:off x="10080625" y="1965925"/>
            <a:ext cx="3000000" cy="3000000"/>
          </a:xfrm>
          <a:prstGeom prst="rect">
            <a:avLst/>
          </a:prstGeom>
          <a:noFill/>
          <a:ln>
            <a:noFill/>
          </a:ln>
        </p:spPr>
        <p:txBody>
          <a:bodyPr anchorCtr="0" anchor="ctr" bIns="91425" lIns="91425" spcFirstLastPara="1" rIns="91425" wrap="square" tIns="91425">
            <a:noAutofit/>
          </a:bodyPr>
          <a:lstStyle/>
          <a:p>
            <a:pPr indent="-3600" lvl="0" marL="3600" rtl="0" algn="l">
              <a:spcBef>
                <a:spcPts val="0"/>
              </a:spcBef>
              <a:spcAft>
                <a:spcPts val="0"/>
              </a:spcAft>
              <a:buNone/>
            </a:pPr>
            <a:r>
              <a:t/>
            </a:r>
            <a:endParaRPr/>
          </a:p>
        </p:txBody>
      </p:sp>
      <p:sp>
        <p:nvSpPr>
          <p:cNvPr id="671" name="Google Shape;671;p98"/>
          <p:cNvSpPr txBox="1"/>
          <p:nvPr/>
        </p:nvSpPr>
        <p:spPr>
          <a:xfrm>
            <a:off x="164275" y="1866475"/>
            <a:ext cx="45054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¿Cómo calculamos la fda?</a:t>
            </a:r>
            <a:endParaRPr sz="2600">
              <a:latin typeface="Roboto"/>
              <a:ea typeface="Roboto"/>
              <a:cs typeface="Roboto"/>
              <a:sym typeface="Roboto"/>
            </a:endParaRPr>
          </a:p>
        </p:txBody>
      </p:sp>
      <p:pic>
        <p:nvPicPr>
          <p:cNvPr id="672" name="Google Shape;672;p98"/>
          <p:cNvPicPr preferRelativeResize="0"/>
          <p:nvPr/>
        </p:nvPicPr>
        <p:blipFill>
          <a:blip r:embed="rId3">
            <a:alphaModFix/>
          </a:blip>
          <a:stretch>
            <a:fillRect/>
          </a:stretch>
        </p:blipFill>
        <p:spPr>
          <a:xfrm>
            <a:off x="6780763" y="2264313"/>
            <a:ext cx="2466975" cy="1847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99"/>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Tabla de Fda de la normal estandarizada</a:t>
            </a:r>
            <a:endParaRPr b="1" sz="3600">
              <a:solidFill>
                <a:srgbClr val="FFFFFF"/>
              </a:solidFill>
              <a:latin typeface="Source Sans Pro"/>
              <a:ea typeface="Source Sans Pro"/>
              <a:cs typeface="Source Sans Pro"/>
              <a:sym typeface="Source Sans Pro"/>
            </a:endParaRPr>
          </a:p>
        </p:txBody>
      </p:sp>
      <p:pic>
        <p:nvPicPr>
          <p:cNvPr id="678" name="Google Shape;678;p99"/>
          <p:cNvPicPr preferRelativeResize="0"/>
          <p:nvPr/>
        </p:nvPicPr>
        <p:blipFill>
          <a:blip r:embed="rId3">
            <a:alphaModFix/>
          </a:blip>
          <a:stretch>
            <a:fillRect/>
          </a:stretch>
        </p:blipFill>
        <p:spPr>
          <a:xfrm>
            <a:off x="152400" y="1412400"/>
            <a:ext cx="9567600" cy="599487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100"/>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Estimar los parámetros de una normal</a:t>
            </a:r>
            <a:endParaRPr b="1" sz="3600">
              <a:solidFill>
                <a:srgbClr val="FFFFFF"/>
              </a:solidFill>
              <a:latin typeface="Source Sans Pro"/>
              <a:ea typeface="Source Sans Pro"/>
              <a:cs typeface="Source Sans Pro"/>
              <a:sym typeface="Source Sans Pro"/>
            </a:endParaRPr>
          </a:p>
        </p:txBody>
      </p:sp>
      <p:pic>
        <p:nvPicPr>
          <p:cNvPr id="684" name="Google Shape;684;p100"/>
          <p:cNvPicPr preferRelativeResize="0"/>
          <p:nvPr/>
        </p:nvPicPr>
        <p:blipFill>
          <a:blip r:embed="rId3">
            <a:alphaModFix/>
          </a:blip>
          <a:stretch>
            <a:fillRect/>
          </a:stretch>
        </p:blipFill>
        <p:spPr>
          <a:xfrm>
            <a:off x="-1086875" y="1634950"/>
            <a:ext cx="10916627" cy="49124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01"/>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Distribución exponencial</a:t>
            </a:r>
            <a:endParaRPr b="1" sz="3600">
              <a:solidFill>
                <a:srgbClr val="FFFFFF"/>
              </a:solidFill>
              <a:latin typeface="Source Sans Pro"/>
              <a:ea typeface="Source Sans Pro"/>
              <a:cs typeface="Source Sans Pro"/>
              <a:sym typeface="Source Sans Pro"/>
            </a:endParaRPr>
          </a:p>
        </p:txBody>
      </p:sp>
      <p:sp>
        <p:nvSpPr>
          <p:cNvPr id="690" name="Google Shape;690;p101"/>
          <p:cNvSpPr txBox="1"/>
          <p:nvPr>
            <p:ph idx="3" type="body"/>
          </p:nvPr>
        </p:nvSpPr>
        <p:spPr>
          <a:xfrm>
            <a:off x="239250" y="1864250"/>
            <a:ext cx="9180000" cy="118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AR" sz="2600">
                <a:latin typeface="Source Sans Pro"/>
                <a:ea typeface="Source Sans Pro"/>
                <a:cs typeface="Source Sans Pro"/>
                <a:sym typeface="Source Sans Pro"/>
              </a:rPr>
              <a:t>Sea X una v.a. continua. Se dice que tiene distribución exponencial con parámetro  λ si su f.d.p. es de la forma</a:t>
            </a:r>
            <a:endParaRPr sz="2600">
              <a:latin typeface="Source Sans Pro"/>
              <a:ea typeface="Source Sans Pro"/>
              <a:cs typeface="Source Sans Pro"/>
              <a:sym typeface="Source Sans Pro"/>
            </a:endParaRPr>
          </a:p>
        </p:txBody>
      </p:sp>
      <p:pic>
        <p:nvPicPr>
          <p:cNvPr id="691" name="Google Shape;691;p101"/>
          <p:cNvPicPr preferRelativeResize="0"/>
          <p:nvPr/>
        </p:nvPicPr>
        <p:blipFill>
          <a:blip r:embed="rId3">
            <a:alphaModFix/>
          </a:blip>
          <a:stretch>
            <a:fillRect/>
          </a:stretch>
        </p:blipFill>
        <p:spPr>
          <a:xfrm>
            <a:off x="685800" y="3199550"/>
            <a:ext cx="8438352" cy="28329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102"/>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Características</a:t>
            </a:r>
            <a:endParaRPr b="1" sz="3600">
              <a:solidFill>
                <a:srgbClr val="FFFFFF"/>
              </a:solidFill>
              <a:latin typeface="Source Sans Pro"/>
              <a:ea typeface="Source Sans Pro"/>
              <a:cs typeface="Source Sans Pro"/>
              <a:sym typeface="Source Sans Pro"/>
            </a:endParaRPr>
          </a:p>
        </p:txBody>
      </p:sp>
      <p:sp>
        <p:nvSpPr>
          <p:cNvPr id="697" name="Google Shape;697;p102"/>
          <p:cNvSpPr txBox="1"/>
          <p:nvPr>
            <p:ph idx="3" type="body"/>
          </p:nvPr>
        </p:nvSpPr>
        <p:spPr>
          <a:xfrm>
            <a:off x="360000" y="2367000"/>
            <a:ext cx="3500400" cy="309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La distribución exponencial se utiliza algunas veces para modelar el tiempo que transcurre antes de que ocurra un evento. A menudo se lo llama tiempo de espera.</a:t>
            </a:r>
            <a:endParaRPr sz="2600">
              <a:latin typeface="Roboto"/>
              <a:ea typeface="Roboto"/>
              <a:cs typeface="Roboto"/>
              <a:sym typeface="Roboto"/>
            </a:endParaRPr>
          </a:p>
        </p:txBody>
      </p:sp>
      <p:pic>
        <p:nvPicPr>
          <p:cNvPr id="698" name="Google Shape;698;p102"/>
          <p:cNvPicPr preferRelativeResize="0"/>
          <p:nvPr/>
        </p:nvPicPr>
        <p:blipFill>
          <a:blip r:embed="rId3">
            <a:alphaModFix/>
          </a:blip>
          <a:stretch>
            <a:fillRect/>
          </a:stretch>
        </p:blipFill>
        <p:spPr>
          <a:xfrm>
            <a:off x="4016775" y="1664600"/>
            <a:ext cx="5350300" cy="4908850"/>
          </a:xfrm>
          <a:prstGeom prst="rect">
            <a:avLst/>
          </a:prstGeom>
          <a:noFill/>
          <a:ln>
            <a:noFill/>
          </a:ln>
        </p:spPr>
      </p:pic>
      <p:sp>
        <p:nvSpPr>
          <p:cNvPr id="699" name="Google Shape;699;p102"/>
          <p:cNvSpPr txBox="1"/>
          <p:nvPr/>
        </p:nvSpPr>
        <p:spPr>
          <a:xfrm>
            <a:off x="360000" y="5679825"/>
            <a:ext cx="3960900" cy="23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AR" sz="2400"/>
              <a:t>Notación: X ~ Exp ( λ )</a:t>
            </a:r>
            <a:endParaRPr b="1"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Datos Cuantitativos</a:t>
            </a:r>
            <a:endParaRPr b="1" sz="3600">
              <a:solidFill>
                <a:srgbClr val="FFFFFF"/>
              </a:solidFill>
              <a:latin typeface="Source Sans Pro"/>
              <a:ea typeface="Source Sans Pro"/>
              <a:cs typeface="Source Sans Pro"/>
              <a:sym typeface="Source Sans Pro"/>
            </a:endParaRPr>
          </a:p>
        </p:txBody>
      </p:sp>
      <p:sp>
        <p:nvSpPr>
          <p:cNvPr id="121" name="Google Shape;121;p22"/>
          <p:cNvSpPr txBox="1"/>
          <p:nvPr>
            <p:ph idx="3" type="body"/>
          </p:nvPr>
        </p:nvSpPr>
        <p:spPr>
          <a:xfrm>
            <a:off x="360000" y="1801100"/>
            <a:ext cx="9180000" cy="41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t/>
            </a:r>
            <a:endParaRPr sz="2600">
              <a:latin typeface="Roboto"/>
              <a:ea typeface="Roboto"/>
              <a:cs typeface="Roboto"/>
              <a:sym typeface="Roboto"/>
            </a:endParaRPr>
          </a:p>
          <a:p>
            <a:pPr indent="0" lvl="0" marL="0" rtl="0" algn="l">
              <a:spcBef>
                <a:spcPts val="0"/>
              </a:spcBef>
              <a:spcAft>
                <a:spcPts val="0"/>
              </a:spcAft>
              <a:buClr>
                <a:schemeClr val="dk1"/>
              </a:buClr>
              <a:buFont typeface="Arial"/>
              <a:buNone/>
            </a:pPr>
            <a:r>
              <a:rPr lang="es-AR" sz="2600">
                <a:latin typeface="Roboto"/>
                <a:ea typeface="Roboto"/>
                <a:cs typeface="Roboto"/>
                <a:sym typeface="Roboto"/>
              </a:rPr>
              <a:t>Los </a:t>
            </a:r>
            <a:r>
              <a:rPr b="1" lang="es-AR" sz="2600">
                <a:latin typeface="Roboto"/>
                <a:ea typeface="Roboto"/>
                <a:cs typeface="Roboto"/>
                <a:sym typeface="Roboto"/>
              </a:rPr>
              <a:t>datos cuantitativos</a:t>
            </a:r>
            <a:r>
              <a:rPr lang="es-AR" sz="2600">
                <a:latin typeface="Roboto"/>
                <a:ea typeface="Roboto"/>
                <a:cs typeface="Roboto"/>
                <a:sym typeface="Roboto"/>
              </a:rPr>
              <a:t> son datos que miden o calculan un algo para llegar a un punto en su investigación. Estos datos nos dicen a través de números una explicación para alguna tendencia o resultados de algún experimento.</a:t>
            </a:r>
            <a:endParaRPr sz="2600">
              <a:latin typeface="Roboto"/>
              <a:ea typeface="Roboto"/>
              <a:cs typeface="Roboto"/>
              <a:sym typeface="Roboto"/>
            </a:endParaRPr>
          </a:p>
          <a:p>
            <a:pPr indent="0" lvl="0" marL="0" rtl="0" algn="l">
              <a:spcBef>
                <a:spcPts val="0"/>
              </a:spcBef>
              <a:spcAft>
                <a:spcPts val="0"/>
              </a:spcAft>
              <a:buClr>
                <a:schemeClr val="dk1"/>
              </a:buClr>
              <a:buFont typeface="Arial"/>
              <a:buNone/>
            </a:pPr>
            <a:r>
              <a:t/>
            </a:r>
            <a:endParaRPr sz="2600">
              <a:latin typeface="Roboto"/>
              <a:ea typeface="Roboto"/>
              <a:cs typeface="Roboto"/>
              <a:sym typeface="Roboto"/>
            </a:endParaRPr>
          </a:p>
          <a:p>
            <a:pPr indent="0" lvl="0" marL="0" rtl="0" algn="l">
              <a:spcBef>
                <a:spcPts val="0"/>
              </a:spcBef>
              <a:spcAft>
                <a:spcPts val="0"/>
              </a:spcAft>
              <a:buClr>
                <a:schemeClr val="dk1"/>
              </a:buClr>
              <a:buFont typeface="Arial"/>
              <a:buNone/>
            </a:pPr>
            <a:r>
              <a:rPr lang="es-AR" sz="2600">
                <a:latin typeface="Roboto"/>
                <a:ea typeface="Roboto"/>
                <a:cs typeface="Roboto"/>
                <a:sym typeface="Roboto"/>
              </a:rPr>
              <a:t>Con los datos cuantitativos, se puede hacer todo tipo de tareas de procesamiento de datos numéricos, tales como sumarlos, calcular promedios, o medir su variabilidad.</a:t>
            </a:r>
            <a:endParaRPr sz="2600">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103"/>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Fda de la exponencial</a:t>
            </a:r>
            <a:endParaRPr b="1" sz="3600">
              <a:solidFill>
                <a:srgbClr val="FFFFFF"/>
              </a:solidFill>
              <a:latin typeface="Source Sans Pro"/>
              <a:ea typeface="Source Sans Pro"/>
              <a:cs typeface="Source Sans Pro"/>
              <a:sym typeface="Source Sans Pro"/>
            </a:endParaRPr>
          </a:p>
        </p:txBody>
      </p:sp>
      <p:sp>
        <p:nvSpPr>
          <p:cNvPr id="705" name="Google Shape;705;p103"/>
          <p:cNvSpPr txBox="1"/>
          <p:nvPr>
            <p:ph idx="3" type="body"/>
          </p:nvPr>
        </p:nvSpPr>
        <p:spPr>
          <a:xfrm>
            <a:off x="360000" y="1960875"/>
            <a:ext cx="3287100" cy="2375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AR" sz="2600">
                <a:latin typeface="Roboto"/>
                <a:ea typeface="Roboto"/>
                <a:cs typeface="Roboto"/>
                <a:sym typeface="Roboto"/>
              </a:rPr>
              <a:t>Recordemos que la acumulada es el área bajo la curva de la fdp, analíticamente el resultado de la integral.</a:t>
            </a:r>
            <a:endParaRPr sz="2600">
              <a:latin typeface="Roboto"/>
              <a:ea typeface="Roboto"/>
              <a:cs typeface="Roboto"/>
              <a:sym typeface="Roboto"/>
            </a:endParaRPr>
          </a:p>
        </p:txBody>
      </p:sp>
      <p:pic>
        <p:nvPicPr>
          <p:cNvPr id="706" name="Google Shape;706;p103"/>
          <p:cNvPicPr preferRelativeResize="0"/>
          <p:nvPr/>
        </p:nvPicPr>
        <p:blipFill>
          <a:blip r:embed="rId3">
            <a:alphaModFix/>
          </a:blip>
          <a:stretch>
            <a:fillRect/>
          </a:stretch>
        </p:blipFill>
        <p:spPr>
          <a:xfrm>
            <a:off x="4279675" y="1726200"/>
            <a:ext cx="5108025" cy="4496575"/>
          </a:xfrm>
          <a:prstGeom prst="rect">
            <a:avLst/>
          </a:prstGeom>
          <a:noFill/>
          <a:ln>
            <a:noFill/>
          </a:ln>
        </p:spPr>
      </p:pic>
      <p:pic>
        <p:nvPicPr>
          <p:cNvPr id="707" name="Google Shape;707;p103"/>
          <p:cNvPicPr preferRelativeResize="0"/>
          <p:nvPr/>
        </p:nvPicPr>
        <p:blipFill>
          <a:blip r:embed="rId4">
            <a:alphaModFix/>
          </a:blip>
          <a:stretch>
            <a:fillRect/>
          </a:stretch>
        </p:blipFill>
        <p:spPr>
          <a:xfrm>
            <a:off x="152400" y="5071975"/>
            <a:ext cx="4127273" cy="136767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104"/>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Ejemplo</a:t>
            </a:r>
            <a:endParaRPr b="1" sz="3600">
              <a:solidFill>
                <a:srgbClr val="FFFFFF"/>
              </a:solidFill>
              <a:latin typeface="Source Sans Pro"/>
              <a:ea typeface="Source Sans Pro"/>
              <a:cs typeface="Source Sans Pro"/>
              <a:sym typeface="Source Sans Pro"/>
            </a:endParaRPr>
          </a:p>
        </p:txBody>
      </p:sp>
      <p:sp>
        <p:nvSpPr>
          <p:cNvPr id="713" name="Google Shape;713;p104"/>
          <p:cNvSpPr txBox="1"/>
          <p:nvPr>
            <p:ph idx="3" type="body"/>
          </p:nvPr>
        </p:nvSpPr>
        <p:spPr>
          <a:xfrm>
            <a:off x="239250" y="1859225"/>
            <a:ext cx="9180000" cy="424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Supongamos que el tiempo, en segundos, de respuesta en cierta terminal de computadora en línea (es decir el tiempo transcurrido entre el fin de la consulta del usuario y el principio de la respuesta del sistema a esa consulta) se puede considerar como una variable aleatoria con distribución exponencial con parámetro  λ= 0,2 . Calcular</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a) la probabilidad de que el tiempo de respuesta sea a lo sumo 10 segundos.</a:t>
            </a:r>
            <a:endParaRPr sz="2600">
              <a:latin typeface="Roboto"/>
              <a:ea typeface="Roboto"/>
              <a:cs typeface="Roboto"/>
              <a:sym typeface="Roboto"/>
            </a:endParaRPr>
          </a:p>
          <a:p>
            <a:pPr indent="0" lvl="0" marL="0" rtl="0" algn="just">
              <a:spcBef>
                <a:spcPts val="0"/>
              </a:spcBef>
              <a:spcAft>
                <a:spcPts val="0"/>
              </a:spcAft>
              <a:buNone/>
            </a:pPr>
            <a:r>
              <a:rPr lang="es-AR" sz="2600">
                <a:latin typeface="Roboto"/>
                <a:ea typeface="Roboto"/>
                <a:cs typeface="Roboto"/>
                <a:sym typeface="Roboto"/>
              </a:rPr>
              <a:t>b) la probabilidad de que el tiempo de respuesta esté entre 5 y 10 segundos.</a:t>
            </a:r>
            <a:endParaRPr sz="2600">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05"/>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Solución</a:t>
            </a:r>
            <a:endParaRPr b="1" sz="3600">
              <a:solidFill>
                <a:srgbClr val="FFFFFF"/>
              </a:solidFill>
              <a:latin typeface="Source Sans Pro"/>
              <a:ea typeface="Source Sans Pro"/>
              <a:cs typeface="Source Sans Pro"/>
              <a:sym typeface="Source Sans Pro"/>
            </a:endParaRPr>
          </a:p>
        </p:txBody>
      </p:sp>
      <p:sp>
        <p:nvSpPr>
          <p:cNvPr id="719" name="Google Shape;719;p105"/>
          <p:cNvSpPr txBox="1"/>
          <p:nvPr>
            <p:ph idx="3" type="body"/>
          </p:nvPr>
        </p:nvSpPr>
        <p:spPr>
          <a:xfrm>
            <a:off x="360000" y="1980000"/>
            <a:ext cx="8617200" cy="4522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Font typeface="Roboto"/>
              <a:buAutoNum type="alphaLcParenR"/>
            </a:pPr>
            <a:r>
              <a:rPr lang="es-AR" sz="2600">
                <a:latin typeface="Roboto"/>
                <a:ea typeface="Roboto"/>
                <a:cs typeface="Roboto"/>
                <a:sym typeface="Roboto"/>
              </a:rPr>
              <a:t>Sea X la v.a. entonces X ~ Exp (0.2)</a:t>
            </a:r>
            <a:endParaRPr sz="2600">
              <a:latin typeface="Roboto"/>
              <a:ea typeface="Roboto"/>
              <a:cs typeface="Roboto"/>
              <a:sym typeface="Roboto"/>
            </a:endParaRPr>
          </a:p>
          <a:p>
            <a:pPr indent="0" lvl="0" marL="0" rtl="0" algn="l">
              <a:spcBef>
                <a:spcPts val="0"/>
              </a:spcBef>
              <a:spcAft>
                <a:spcPts val="0"/>
              </a:spcAft>
              <a:buNone/>
            </a:pPr>
            <a:r>
              <a:t/>
            </a:r>
            <a:endParaRPr sz="2600">
              <a:latin typeface="Source Sans Pro"/>
              <a:ea typeface="Source Sans Pro"/>
              <a:cs typeface="Source Sans Pro"/>
              <a:sym typeface="Source Sans Pro"/>
            </a:endParaRPr>
          </a:p>
          <a:p>
            <a:pPr indent="0" lvl="0" marL="0" rtl="0" algn="l">
              <a:spcBef>
                <a:spcPts val="0"/>
              </a:spcBef>
              <a:spcAft>
                <a:spcPts val="0"/>
              </a:spcAft>
              <a:buNone/>
            </a:pPr>
            <a:r>
              <a:t/>
            </a:r>
            <a:endParaRPr sz="2600">
              <a:latin typeface="Source Sans Pro"/>
              <a:ea typeface="Source Sans Pro"/>
              <a:cs typeface="Source Sans Pro"/>
              <a:sym typeface="Source Sans Pro"/>
            </a:endParaRPr>
          </a:p>
        </p:txBody>
      </p:sp>
      <p:sp>
        <p:nvSpPr>
          <p:cNvPr id="720" name="Google Shape;720;p105"/>
          <p:cNvSpPr txBox="1"/>
          <p:nvPr/>
        </p:nvSpPr>
        <p:spPr>
          <a:xfrm>
            <a:off x="-6189025" y="4931100"/>
            <a:ext cx="4902900" cy="19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AR"/>
              <a:t> </a:t>
            </a:r>
            <a:endParaRPr/>
          </a:p>
        </p:txBody>
      </p:sp>
      <p:pic>
        <p:nvPicPr>
          <p:cNvPr id="721" name="Google Shape;721;p105"/>
          <p:cNvPicPr preferRelativeResize="0"/>
          <p:nvPr/>
        </p:nvPicPr>
        <p:blipFill>
          <a:blip r:embed="rId3">
            <a:alphaModFix/>
          </a:blip>
          <a:stretch>
            <a:fillRect/>
          </a:stretch>
        </p:blipFill>
        <p:spPr>
          <a:xfrm>
            <a:off x="3081325" y="3208825"/>
            <a:ext cx="3247025" cy="30428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106"/>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Solución</a:t>
            </a:r>
            <a:endParaRPr b="1" sz="3600">
              <a:solidFill>
                <a:srgbClr val="FFFFFF"/>
              </a:solidFill>
              <a:latin typeface="Source Sans Pro"/>
              <a:ea typeface="Source Sans Pro"/>
              <a:cs typeface="Source Sans Pro"/>
              <a:sym typeface="Source Sans Pro"/>
            </a:endParaRPr>
          </a:p>
        </p:txBody>
      </p:sp>
      <p:sp>
        <p:nvSpPr>
          <p:cNvPr id="727" name="Google Shape;727;p106"/>
          <p:cNvSpPr txBox="1"/>
          <p:nvPr/>
        </p:nvSpPr>
        <p:spPr>
          <a:xfrm>
            <a:off x="591400" y="2129850"/>
            <a:ext cx="15672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sz="3000"/>
              <a:t>b) </a:t>
            </a:r>
            <a:endParaRPr sz="3000"/>
          </a:p>
        </p:txBody>
      </p:sp>
      <p:pic>
        <p:nvPicPr>
          <p:cNvPr id="728" name="Google Shape;728;p106"/>
          <p:cNvPicPr preferRelativeResize="0"/>
          <p:nvPr/>
        </p:nvPicPr>
        <p:blipFill>
          <a:blip r:embed="rId3">
            <a:alphaModFix/>
          </a:blip>
          <a:stretch>
            <a:fillRect/>
          </a:stretch>
        </p:blipFill>
        <p:spPr>
          <a:xfrm>
            <a:off x="207600" y="2647525"/>
            <a:ext cx="9841626" cy="3125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107"/>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La falta de memoria de la exponencial</a:t>
            </a:r>
            <a:endParaRPr b="1" sz="3600">
              <a:solidFill>
                <a:srgbClr val="FFFFFF"/>
              </a:solidFill>
              <a:latin typeface="Source Sans Pro"/>
              <a:ea typeface="Source Sans Pro"/>
              <a:cs typeface="Source Sans Pro"/>
              <a:sym typeface="Source Sans Pro"/>
            </a:endParaRPr>
          </a:p>
        </p:txBody>
      </p:sp>
      <p:sp>
        <p:nvSpPr>
          <p:cNvPr id="734" name="Google Shape;734;p107"/>
          <p:cNvSpPr txBox="1"/>
          <p:nvPr>
            <p:ph idx="3" type="body"/>
          </p:nvPr>
        </p:nvSpPr>
        <p:spPr>
          <a:xfrm>
            <a:off x="360000" y="1833600"/>
            <a:ext cx="91800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AR" sz="2600">
                <a:latin typeface="Roboto"/>
                <a:ea typeface="Roboto"/>
                <a:cs typeface="Roboto"/>
                <a:sym typeface="Roboto"/>
              </a:rPr>
              <a:t>Propiedad falta de memoria La distribución exponencial tiene una propiedad conocida como falta de memoria, que se muestra en el siguiente ejemplo:</a:t>
            </a:r>
            <a:endParaRPr sz="2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600">
              <a:latin typeface="Roboto"/>
              <a:ea typeface="Roboto"/>
              <a:cs typeface="Roboto"/>
              <a:sym typeface="Roboto"/>
            </a:endParaRPr>
          </a:p>
          <a:p>
            <a:pPr indent="0" lvl="0" marL="0" rtl="0" algn="l">
              <a:spcBef>
                <a:spcPts val="0"/>
              </a:spcBef>
              <a:spcAft>
                <a:spcPts val="0"/>
              </a:spcAft>
              <a:buNone/>
            </a:pPr>
            <a:r>
              <a:rPr lang="es-AR" sz="2600">
                <a:latin typeface="Roboto"/>
                <a:ea typeface="Roboto"/>
                <a:cs typeface="Roboto"/>
                <a:sym typeface="Roboto"/>
              </a:rPr>
              <a:t>El tiempo de vida, en años, de un circuito integrado particular tiene una distribución exponencial con parámetro 0.5. Encuentre la probabilidad de que el circuito dure más de tres años</a:t>
            </a:r>
            <a:endParaRPr sz="26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108"/>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Ejemplo de la propiedad falta de memoria</a:t>
            </a:r>
            <a:endParaRPr b="1" sz="3600">
              <a:solidFill>
                <a:srgbClr val="FFFFFF"/>
              </a:solidFill>
              <a:latin typeface="Source Sans Pro"/>
              <a:ea typeface="Source Sans Pro"/>
              <a:cs typeface="Source Sans Pro"/>
              <a:sym typeface="Source Sans Pro"/>
            </a:endParaRPr>
          </a:p>
        </p:txBody>
      </p:sp>
      <p:sp>
        <p:nvSpPr>
          <p:cNvPr id="740" name="Google Shape;740;p108"/>
          <p:cNvSpPr txBox="1"/>
          <p:nvPr>
            <p:ph idx="3" type="body"/>
          </p:nvPr>
        </p:nvSpPr>
        <p:spPr>
          <a:xfrm>
            <a:off x="450313" y="1871700"/>
            <a:ext cx="9180000" cy="22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AR" sz="2400">
                <a:latin typeface="Roboto"/>
                <a:ea typeface="Roboto"/>
                <a:cs typeface="Roboto"/>
                <a:sym typeface="Roboto"/>
              </a:rPr>
              <a:t>Supongamos ahora que actualmente un circuito tiene cuatro años y aún funciona. Se quiere hallar la probabilidad de que funcione tres años más.</a:t>
            </a:r>
            <a:endParaRPr sz="2400">
              <a:latin typeface="Roboto"/>
              <a:ea typeface="Roboto"/>
              <a:cs typeface="Roboto"/>
              <a:sym typeface="Roboto"/>
            </a:endParaRPr>
          </a:p>
          <a:p>
            <a:pPr indent="0" lvl="0" marL="0" rtl="0" algn="l">
              <a:spcBef>
                <a:spcPts val="0"/>
              </a:spcBef>
              <a:spcAft>
                <a:spcPts val="0"/>
              </a:spcAft>
              <a:buNone/>
            </a:pPr>
            <a:r>
              <a:rPr lang="es-AR" sz="2400">
                <a:latin typeface="Roboto"/>
                <a:ea typeface="Roboto"/>
                <a:cs typeface="Roboto"/>
                <a:sym typeface="Roboto"/>
              </a:rPr>
              <a:t>Por lo tanto planteamos una probabilidad condicional</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p:txBody>
      </p:sp>
      <p:pic>
        <p:nvPicPr>
          <p:cNvPr id="741" name="Google Shape;741;p108"/>
          <p:cNvPicPr preferRelativeResize="0"/>
          <p:nvPr/>
        </p:nvPicPr>
        <p:blipFill>
          <a:blip r:embed="rId3">
            <a:alphaModFix/>
          </a:blip>
          <a:stretch>
            <a:fillRect/>
          </a:stretch>
        </p:blipFill>
        <p:spPr>
          <a:xfrm>
            <a:off x="739600" y="3646375"/>
            <a:ext cx="7849336" cy="3151175"/>
          </a:xfrm>
          <a:prstGeom prst="rect">
            <a:avLst/>
          </a:prstGeom>
          <a:noFill/>
          <a:ln>
            <a:noFill/>
          </a:ln>
        </p:spPr>
      </p:pic>
      <p:sp>
        <p:nvSpPr>
          <p:cNvPr id="742" name="Google Shape;742;p108"/>
          <p:cNvSpPr txBox="1"/>
          <p:nvPr/>
        </p:nvSpPr>
        <p:spPr>
          <a:xfrm>
            <a:off x="8839525" y="5202325"/>
            <a:ext cx="1278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AR"/>
              <a:t>idem para P(X&gt;=4)</a:t>
            </a:r>
            <a:endParaRPr/>
          </a:p>
        </p:txBody>
      </p:sp>
      <p:cxnSp>
        <p:nvCxnSpPr>
          <p:cNvPr id="743" name="Google Shape;743;p108"/>
          <p:cNvCxnSpPr/>
          <p:nvPr/>
        </p:nvCxnSpPr>
        <p:spPr>
          <a:xfrm flipH="1" rot="10800000">
            <a:off x="7908025" y="5440525"/>
            <a:ext cx="931500" cy="519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109"/>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AR" sz="3600">
                <a:solidFill>
                  <a:schemeClr val="lt1"/>
                </a:solidFill>
                <a:latin typeface="Source Sans Pro"/>
                <a:ea typeface="Source Sans Pro"/>
                <a:cs typeface="Source Sans Pro"/>
                <a:sym typeface="Source Sans Pro"/>
              </a:rPr>
              <a:t>Ejemplo de la propiedad falta de memoria</a:t>
            </a:r>
            <a:endParaRPr b="1" sz="36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pic>
        <p:nvPicPr>
          <p:cNvPr id="749" name="Google Shape;749;p109"/>
          <p:cNvPicPr preferRelativeResize="0"/>
          <p:nvPr/>
        </p:nvPicPr>
        <p:blipFill>
          <a:blip r:embed="rId3">
            <a:alphaModFix/>
          </a:blip>
          <a:stretch>
            <a:fillRect/>
          </a:stretch>
        </p:blipFill>
        <p:spPr>
          <a:xfrm>
            <a:off x="3323875" y="2511750"/>
            <a:ext cx="3218500" cy="29561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10"/>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Observaciones</a:t>
            </a:r>
            <a:endParaRPr b="1" sz="3600">
              <a:solidFill>
                <a:srgbClr val="FFFFFF"/>
              </a:solidFill>
              <a:latin typeface="Source Sans Pro"/>
              <a:ea typeface="Source Sans Pro"/>
              <a:cs typeface="Source Sans Pro"/>
              <a:sym typeface="Source Sans Pro"/>
            </a:endParaRPr>
          </a:p>
        </p:txBody>
      </p:sp>
      <p:sp>
        <p:nvSpPr>
          <p:cNvPr id="755" name="Google Shape;755;p110"/>
          <p:cNvSpPr txBox="1"/>
          <p:nvPr>
            <p:ph idx="3" type="body"/>
          </p:nvPr>
        </p:nvSpPr>
        <p:spPr>
          <a:xfrm>
            <a:off x="250550" y="1902475"/>
            <a:ext cx="9180000" cy="4639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En general, la probabilidad que se tenga que esperar t unidades adicionales, dado que ya se han esperado s unidades, es la misma que la probabilidad de que se tenga que esperar t unidades desde el inicio.</a:t>
            </a:r>
            <a:endParaRPr sz="2600">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es-AR" sz="2600">
                <a:latin typeface="Roboto"/>
                <a:ea typeface="Roboto"/>
                <a:cs typeface="Roboto"/>
                <a:sym typeface="Roboto"/>
              </a:rPr>
              <a:t>La distribución exponencial no “recuerda” cuánto tiempo se ha esperado. En particular, si el tiempo de vida de un componente sigue una distribución exponencial, entonces la</a:t>
            </a:r>
            <a:endParaRPr sz="2600">
              <a:latin typeface="Roboto"/>
              <a:ea typeface="Roboto"/>
              <a:cs typeface="Roboto"/>
              <a:sym typeface="Roboto"/>
            </a:endParaRPr>
          </a:p>
          <a:p>
            <a:pPr indent="0" lvl="0" marL="0" rtl="0" algn="just">
              <a:spcBef>
                <a:spcPts val="0"/>
              </a:spcBef>
              <a:spcAft>
                <a:spcPts val="0"/>
              </a:spcAft>
              <a:buNone/>
            </a:pPr>
            <a:r>
              <a:rPr lang="es-AR" sz="2600">
                <a:latin typeface="Roboto"/>
                <a:ea typeface="Roboto"/>
                <a:cs typeface="Roboto"/>
                <a:sym typeface="Roboto"/>
              </a:rPr>
              <a:t>probabilidad de que un componente que tiene s unidades de tiempo dure t unidades de tiempo adicionales es la misma que la probabilidad de que un componente nuevo dure t unidades de tiempo.</a:t>
            </a:r>
            <a:endParaRPr sz="2600">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111"/>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Conclusiones</a:t>
            </a:r>
            <a:endParaRPr b="1" sz="3600">
              <a:solidFill>
                <a:srgbClr val="FFFFFF"/>
              </a:solidFill>
              <a:latin typeface="Source Sans Pro"/>
              <a:ea typeface="Source Sans Pro"/>
              <a:cs typeface="Source Sans Pro"/>
              <a:sym typeface="Source Sans Pro"/>
            </a:endParaRPr>
          </a:p>
        </p:txBody>
      </p:sp>
      <p:sp>
        <p:nvSpPr>
          <p:cNvPr id="761" name="Google Shape;761;p111"/>
          <p:cNvSpPr txBox="1"/>
          <p:nvPr>
            <p:ph idx="3" type="body"/>
          </p:nvPr>
        </p:nvSpPr>
        <p:spPr>
          <a:xfrm>
            <a:off x="450000" y="1672700"/>
            <a:ext cx="9180000" cy="9277800"/>
          </a:xfrm>
          <a:prstGeom prst="rect">
            <a:avLst/>
          </a:prstGeom>
        </p:spPr>
        <p:txBody>
          <a:bodyPr anchorCtr="0" anchor="t" bIns="91425" lIns="91425" spcFirstLastPara="1" rIns="91425" wrap="square" tIns="91425">
            <a:noAutofit/>
          </a:bodyPr>
          <a:lstStyle/>
          <a:p>
            <a:pPr indent="-393700" lvl="0" marL="457200" rtl="0" algn="just">
              <a:spcBef>
                <a:spcPts val="0"/>
              </a:spcBef>
              <a:spcAft>
                <a:spcPts val="0"/>
              </a:spcAft>
              <a:buSzPts val="2600"/>
              <a:buChar char="●"/>
            </a:pPr>
            <a:r>
              <a:rPr lang="es-AR" sz="2600">
                <a:latin typeface="Source Sans Pro"/>
                <a:ea typeface="Source Sans Pro"/>
                <a:cs typeface="Source Sans Pro"/>
                <a:sym typeface="Source Sans Pro"/>
              </a:rPr>
              <a:t>Probabilidad Clásica: </a:t>
            </a:r>
            <a:r>
              <a:rPr lang="es-AR" sz="2600">
                <a:solidFill>
                  <a:schemeClr val="dk1"/>
                </a:solidFill>
                <a:latin typeface="Source Sans Pro"/>
                <a:ea typeface="Source Sans Pro"/>
                <a:cs typeface="Source Sans Pro"/>
                <a:sym typeface="Source Sans Pro"/>
              </a:rPr>
              <a:t>Si un suceso puede ocurrir de N maneras mutuamente excluyentes e igualmente probables,  y m de ellas poseen una característica A</a:t>
            </a:r>
            <a:r>
              <a:rPr lang="es-AR" sz="2600">
                <a:latin typeface="Source Sans Pro"/>
                <a:ea typeface="Source Sans Pro"/>
                <a:cs typeface="Source Sans Pro"/>
                <a:sym typeface="Source Sans Pro"/>
              </a:rPr>
              <a:t>	</a:t>
            </a:r>
            <a:r>
              <a:rPr lang="es-AR" sz="2600">
                <a:solidFill>
                  <a:schemeClr val="dk1"/>
                </a:solidFill>
                <a:latin typeface="Source Sans Pro"/>
                <a:ea typeface="Source Sans Pro"/>
                <a:cs typeface="Source Sans Pro"/>
                <a:sym typeface="Source Sans Pro"/>
              </a:rPr>
              <a:t>“</a:t>
            </a:r>
            <a:r>
              <a:rPr b="1" lang="es-AR" sz="2600">
                <a:solidFill>
                  <a:schemeClr val="dk1"/>
                </a:solidFill>
                <a:latin typeface="Source Sans Pro"/>
                <a:ea typeface="Source Sans Pro"/>
                <a:cs typeface="Source Sans Pro"/>
                <a:sym typeface="Source Sans Pro"/>
              </a:rPr>
              <a:t>estimando</a:t>
            </a:r>
            <a:r>
              <a:rPr lang="es-AR" sz="2600">
                <a:solidFill>
                  <a:schemeClr val="dk1"/>
                </a:solidFill>
                <a:latin typeface="Source Sans Pro"/>
                <a:ea typeface="Source Sans Pro"/>
                <a:cs typeface="Source Sans Pro"/>
                <a:sym typeface="Source Sans Pro"/>
              </a:rPr>
              <a:t>” el valor de una probabilidad desconocida por medio de un estudio de la conducta de las frecuencias relativas del hecho o suceso correspondiente.</a:t>
            </a:r>
            <a:endParaRPr sz="2600">
              <a:solidFill>
                <a:schemeClr val="dk1"/>
              </a:solidFill>
              <a:latin typeface="Source Sans Pro"/>
              <a:ea typeface="Source Sans Pro"/>
              <a:cs typeface="Source Sans Pro"/>
              <a:sym typeface="Source Sans Pro"/>
            </a:endParaRPr>
          </a:p>
          <a:p>
            <a:pPr indent="-393700" lvl="0" marL="457200" rtl="0" algn="just">
              <a:spcBef>
                <a:spcPts val="0"/>
              </a:spcBef>
              <a:spcAft>
                <a:spcPts val="0"/>
              </a:spcAft>
              <a:buClr>
                <a:schemeClr val="dk1"/>
              </a:buClr>
              <a:buSzPts val="2600"/>
              <a:buFont typeface="Source Sans Pro"/>
              <a:buChar char="●"/>
            </a:pPr>
            <a:r>
              <a:rPr lang="es-AR" sz="2600">
                <a:solidFill>
                  <a:schemeClr val="dk1"/>
                </a:solidFill>
                <a:latin typeface="Source Sans Pro"/>
                <a:ea typeface="Source Sans Pro"/>
                <a:cs typeface="Source Sans Pro"/>
                <a:sym typeface="Source Sans Pro"/>
              </a:rPr>
              <a:t>Se refiere a la probabilidad de ocurrencia de un suceso basado en la experiencia previa, la opinión personal o la intuición del individuo. En este caso después de estudiar la información disponible, se asigna un valor de probabilidad a los sucesos basado en el grado de creencia de que el suceso pueda ocurrir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2"/>
          <p:cNvSpPr txBox="1"/>
          <p:nvPr>
            <p:ph type="title"/>
          </p:nvPr>
        </p:nvSpPr>
        <p:spPr>
          <a:xfrm>
            <a:off x="360000" y="360000"/>
            <a:ext cx="9360000" cy="9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AR" sz="3600">
                <a:solidFill>
                  <a:srgbClr val="FFFFFF"/>
                </a:solidFill>
                <a:latin typeface="Source Sans Pro"/>
                <a:ea typeface="Source Sans Pro"/>
                <a:cs typeface="Source Sans Pro"/>
                <a:sym typeface="Source Sans Pro"/>
              </a:rPr>
              <a:t>Conclusiones</a:t>
            </a:r>
            <a:endParaRPr b="1" sz="3600">
              <a:solidFill>
                <a:srgbClr val="FFFFFF"/>
              </a:solidFill>
              <a:latin typeface="Source Sans Pro"/>
              <a:ea typeface="Source Sans Pro"/>
              <a:cs typeface="Source Sans Pro"/>
              <a:sym typeface="Source Sans Pro"/>
            </a:endParaRPr>
          </a:p>
        </p:txBody>
      </p:sp>
      <p:sp>
        <p:nvSpPr>
          <p:cNvPr id="767" name="Google Shape;767;p112"/>
          <p:cNvSpPr txBox="1"/>
          <p:nvPr>
            <p:ph idx="3" type="body"/>
          </p:nvPr>
        </p:nvSpPr>
        <p:spPr>
          <a:xfrm>
            <a:off x="450000" y="1672700"/>
            <a:ext cx="9180000" cy="9277800"/>
          </a:xfrm>
          <a:prstGeom prst="rect">
            <a:avLst/>
          </a:prstGeom>
        </p:spPr>
        <p:txBody>
          <a:bodyPr anchorCtr="0" anchor="t" bIns="91425" lIns="91425" spcFirstLastPara="1" rIns="91425" wrap="square" tIns="91425">
            <a:noAutofit/>
          </a:bodyPr>
          <a:lstStyle/>
          <a:p>
            <a:pPr indent="-393700" lvl="0" marL="457200" rtl="0" algn="just">
              <a:spcBef>
                <a:spcPts val="0"/>
              </a:spcBef>
              <a:spcAft>
                <a:spcPts val="0"/>
              </a:spcAft>
              <a:buClr>
                <a:schemeClr val="dk1"/>
              </a:buClr>
              <a:buSzPts val="2600"/>
              <a:buFont typeface="Source Sans Pro"/>
              <a:buChar char="●"/>
            </a:pPr>
            <a:r>
              <a:rPr lang="es-AR" sz="2600">
                <a:solidFill>
                  <a:schemeClr val="dk1"/>
                </a:solidFill>
                <a:latin typeface="Source Sans Pro"/>
                <a:ea typeface="Source Sans Pro"/>
                <a:cs typeface="Source Sans Pro"/>
                <a:sym typeface="Source Sans Pro"/>
              </a:rPr>
              <a:t>es muy imporante reconocer cual es el suceso que queremos observar y si tiene dependencia de otros que influyan en su resultado</a:t>
            </a:r>
            <a:endParaRPr sz="2600">
              <a:solidFill>
                <a:schemeClr val="dk1"/>
              </a:solidFill>
              <a:latin typeface="Source Sans Pro"/>
              <a:ea typeface="Source Sans Pro"/>
              <a:cs typeface="Source Sans Pro"/>
              <a:sym typeface="Source Sans Pro"/>
            </a:endParaRPr>
          </a:p>
          <a:p>
            <a:pPr indent="-393700" lvl="0" marL="457200" rtl="0" algn="just">
              <a:spcBef>
                <a:spcPts val="0"/>
              </a:spcBef>
              <a:spcAft>
                <a:spcPts val="0"/>
              </a:spcAft>
              <a:buClr>
                <a:schemeClr val="dk1"/>
              </a:buClr>
              <a:buSzPts val="2600"/>
              <a:buFont typeface="Source Sans Pro"/>
              <a:buChar char="●"/>
            </a:pPr>
            <a:r>
              <a:rPr lang="es-AR" sz="2600">
                <a:solidFill>
                  <a:schemeClr val="dk1"/>
                </a:solidFill>
                <a:latin typeface="Source Sans Pro"/>
                <a:ea typeface="Source Sans Pro"/>
                <a:cs typeface="Source Sans Pro"/>
                <a:sym typeface="Source Sans Pro"/>
              </a:rPr>
              <a:t>las distribuciones de la variables aleatorias nos permiten predecir ciertos comportamientos de la situación que estemos analizando</a:t>
            </a:r>
            <a:endParaRPr sz="2600">
              <a:solidFill>
                <a:schemeClr val="dk1"/>
              </a:solidFill>
              <a:latin typeface="Source Sans Pro"/>
              <a:ea typeface="Source Sans Pro"/>
              <a:cs typeface="Source Sans Pro"/>
              <a:sym typeface="Source Sans Pro"/>
            </a:endParaRPr>
          </a:p>
          <a:p>
            <a:pPr indent="-393700" lvl="0" marL="457200" rtl="0" algn="just">
              <a:spcBef>
                <a:spcPts val="0"/>
              </a:spcBef>
              <a:spcAft>
                <a:spcPts val="0"/>
              </a:spcAft>
              <a:buClr>
                <a:schemeClr val="dk1"/>
              </a:buClr>
              <a:buSzPts val="2600"/>
              <a:buFont typeface="Source Sans Pro"/>
              <a:buChar char="●"/>
            </a:pPr>
            <a:r>
              <a:rPr lang="es-AR" sz="2600">
                <a:solidFill>
                  <a:schemeClr val="dk1"/>
                </a:solidFill>
                <a:latin typeface="Source Sans Pro"/>
                <a:ea typeface="Source Sans Pro"/>
                <a:cs typeface="Source Sans Pro"/>
                <a:sym typeface="Source Sans Pro"/>
              </a:rPr>
              <a:t>los gráficos de estas distribuciones nos ayudan a comunicar de manera más clara el resultado de nuestro análisis</a:t>
            </a:r>
            <a:endParaRPr sz="2600">
              <a:solidFill>
                <a:schemeClr val="dk1"/>
              </a:solidFill>
              <a:latin typeface="Source Sans Pro"/>
              <a:ea typeface="Source Sans Pro"/>
              <a:cs typeface="Source Sans Pro"/>
              <a:sym typeface="Source Sans Pro"/>
            </a:endParaRPr>
          </a:p>
          <a:p>
            <a:pPr indent="0" lvl="0" marL="457200" rtl="0" algn="just">
              <a:spcBef>
                <a:spcPts val="0"/>
              </a:spcBef>
              <a:spcAft>
                <a:spcPts val="0"/>
              </a:spcAft>
              <a:buNone/>
            </a:pPr>
            <a:r>
              <a:t/>
            </a:r>
            <a:endParaRPr sz="2600">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